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6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9"/>
    <p:restoredTop sz="96327"/>
  </p:normalViewPr>
  <p:slideViewPr>
    <p:cSldViewPr snapToGrid="0">
      <p:cViewPr varScale="1">
        <p:scale>
          <a:sx n="111" d="100"/>
          <a:sy n="111" d="100"/>
        </p:scale>
        <p:origin x="240" y="5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7/5/23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7/5/23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7/5/23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7/5/23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7/5/23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7/5/23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7/5/23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7/5/23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7/5/23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7/5/23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7/5/23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BDB36-DDD4-AE1F-4DC2-6C8072980276}"/>
              </a:ext>
            </a:extLst>
          </p:cNvPr>
          <p:cNvSpPr>
            <a:spLocks noGrp="1"/>
          </p:cNvSpPr>
          <p:nvPr>
            <p:ph type="ctrTitle"/>
          </p:nvPr>
        </p:nvSpPr>
        <p:spPr/>
        <p:txBody>
          <a:bodyPr/>
          <a:lstStyle/>
          <a:p>
            <a:r>
              <a:rPr lang="en-US" dirty="0"/>
              <a:t>Chronic Diseases of Aging that Shorten Lifespan</a:t>
            </a:r>
          </a:p>
        </p:txBody>
      </p:sp>
      <p:sp>
        <p:nvSpPr>
          <p:cNvPr id="3" name="Subtitle 2">
            <a:extLst>
              <a:ext uri="{FF2B5EF4-FFF2-40B4-BE49-F238E27FC236}">
                <a16:creationId xmlns:a16="http://schemas.microsoft.com/office/drawing/2014/main" id="{DB8223D1-F9AD-1AA4-01A0-CFAD0B85915E}"/>
              </a:ext>
            </a:extLst>
          </p:cNvPr>
          <p:cNvSpPr>
            <a:spLocks noGrp="1"/>
          </p:cNvSpPr>
          <p:nvPr>
            <p:ph type="subTitle" idx="1"/>
          </p:nvPr>
        </p:nvSpPr>
        <p:spPr>
          <a:xfrm>
            <a:off x="842368" y="4370889"/>
            <a:ext cx="8144134" cy="1373070"/>
          </a:xfrm>
        </p:spPr>
        <p:txBody>
          <a:bodyPr>
            <a:normAutofit fontScale="92500" lnSpcReduction="10000"/>
          </a:bodyPr>
          <a:lstStyle/>
          <a:p>
            <a:r>
              <a:rPr lang="en-US" sz="1800" dirty="0">
                <a:effectLst/>
                <a:latin typeface="Times New Roman" panose="02020603050405020304" pitchFamily="18" charset="0"/>
                <a:ea typeface="Calibri" panose="020F0502020204030204" pitchFamily="34" charset="0"/>
              </a:rPr>
              <a:t>“But who pretends that life is one slowly ascending curve of human development? Most of the time you have to smash into something: The death, the broken relationship, the horrible career moment. Then you think, Well, what matters to me? What do I enjoy? Or even just, I’m still here."</a:t>
            </a:r>
            <a:br>
              <a:rPr lang="en-US" sz="1800" dirty="0">
                <a:effectLst/>
                <a:latin typeface="Times New Roman" panose="02020603050405020304" pitchFamily="18" charset="0"/>
                <a:ea typeface="Calibri" panose="020F0502020204030204" pitchFamily="34" charset="0"/>
              </a:rPr>
            </a:br>
            <a:br>
              <a:rPr lang="en-US" sz="1800" dirty="0">
                <a:effectLst/>
                <a:latin typeface="Times New Roman" panose="02020603050405020304" pitchFamily="18" charset="0"/>
                <a:ea typeface="Calibri" panose="020F0502020204030204" pitchFamily="34" charset="0"/>
              </a:rPr>
            </a:br>
            <a:r>
              <a:rPr lang="en-US" sz="1800" dirty="0">
                <a:effectLst/>
                <a:latin typeface="Times New Roman" panose="02020603050405020304" pitchFamily="18" charset="0"/>
                <a:ea typeface="Calibri" panose="020F0502020204030204" pitchFamily="34" charset="0"/>
              </a:rPr>
              <a:t>– Kenneth Branagh (British actor and filmmaker, NYTimes, 11.01.2021)</a:t>
            </a:r>
            <a:r>
              <a:rPr lang="en-US" dirty="0">
                <a:effectLst/>
              </a:rPr>
              <a:t> </a:t>
            </a:r>
            <a:endParaRPr lang="en-US" dirty="0"/>
          </a:p>
        </p:txBody>
      </p:sp>
    </p:spTree>
    <p:extLst>
      <p:ext uri="{BB962C8B-B14F-4D97-AF65-F5344CB8AC3E}">
        <p14:creationId xmlns:p14="http://schemas.microsoft.com/office/powerpoint/2010/main" val="3524799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148F4-B9BF-170E-3C7D-74F0A83FE65A}"/>
              </a:ext>
            </a:extLst>
          </p:cNvPr>
          <p:cNvSpPr>
            <a:spLocks noGrp="1"/>
          </p:cNvSpPr>
          <p:nvPr>
            <p:ph type="title"/>
          </p:nvPr>
        </p:nvSpPr>
        <p:spPr/>
        <p:txBody>
          <a:bodyPr/>
          <a:lstStyle/>
          <a:p>
            <a:r>
              <a:rPr lang="en-US" dirty="0"/>
              <a:t>Chronic Diseases of Aging</a:t>
            </a:r>
          </a:p>
        </p:txBody>
      </p:sp>
      <p:sp>
        <p:nvSpPr>
          <p:cNvPr id="3" name="Content Placeholder 2">
            <a:extLst>
              <a:ext uri="{FF2B5EF4-FFF2-40B4-BE49-F238E27FC236}">
                <a16:creationId xmlns:a16="http://schemas.microsoft.com/office/drawing/2014/main" id="{A0EFD185-FB1F-38EC-B975-85EAC663EE5F}"/>
              </a:ext>
            </a:extLst>
          </p:cNvPr>
          <p:cNvSpPr>
            <a:spLocks noGrp="1"/>
          </p:cNvSpPr>
          <p:nvPr>
            <p:ph idx="1"/>
          </p:nvPr>
        </p:nvSpPr>
        <p:spPr/>
        <p:txBody>
          <a:bodyPr>
            <a:normAutofit/>
          </a:bodyPr>
          <a:lstStyle/>
          <a:p>
            <a:r>
              <a:rPr lang="en-US" dirty="0"/>
              <a:t>Moreover, modern humans are “wired” for a quick ascent and a slow decline (see diagram). </a:t>
            </a:r>
          </a:p>
          <a:p>
            <a:endParaRPr lang="en-US" dirty="0"/>
          </a:p>
          <a:p>
            <a:r>
              <a:rPr lang="en-US" dirty="0"/>
              <a:t>As a result, aging is now thought of as a disease resulting in a potpourri of chronic diseases and disorders of aging like diabetes, hypertension, obesity, osteoarthritis, osteoporosis, cataracts, macular degeneration, benign prostatic hyperplasia (BPH), cardiovascular disease, cancer, periodontal disease, and dementia including Alzheimer’s and Parkinson’s diseases.</a:t>
            </a:r>
          </a:p>
          <a:p>
            <a:endParaRPr lang="en-US" dirty="0"/>
          </a:p>
          <a:p>
            <a:endParaRPr lang="en-US" dirty="0"/>
          </a:p>
        </p:txBody>
      </p:sp>
    </p:spTree>
    <p:extLst>
      <p:ext uri="{BB962C8B-B14F-4D97-AF65-F5344CB8AC3E}">
        <p14:creationId xmlns:p14="http://schemas.microsoft.com/office/powerpoint/2010/main" val="3920599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ED9A6-A6EB-D23B-F19C-ED88134183F7}"/>
              </a:ext>
            </a:extLst>
          </p:cNvPr>
          <p:cNvSpPr>
            <a:spLocks noGrp="1"/>
          </p:cNvSpPr>
          <p:nvPr>
            <p:ph type="title"/>
          </p:nvPr>
        </p:nvSpPr>
        <p:spPr/>
        <p:txBody>
          <a:bodyPr>
            <a:normAutofit/>
          </a:bodyPr>
          <a:lstStyle/>
          <a:p>
            <a:r>
              <a:rPr lang="en-US" sz="2400" dirty="0">
                <a:effectLst/>
                <a:latin typeface="Times New Roman" panose="02020603050405020304" pitchFamily="18" charset="0"/>
                <a:ea typeface="Calibri" panose="020F0502020204030204" pitchFamily="34" charset="0"/>
              </a:rPr>
              <a:t>Modern </a:t>
            </a:r>
            <a:r>
              <a:rPr lang="en-US" sz="2400" dirty="0">
                <a:latin typeface="Times New Roman" panose="02020603050405020304" pitchFamily="18" charset="0"/>
                <a:ea typeface="Calibri" panose="020F0502020204030204" pitchFamily="34" charset="0"/>
              </a:rPr>
              <a:t>H</a:t>
            </a:r>
            <a:r>
              <a:rPr lang="en-US" sz="2400" dirty="0">
                <a:effectLst/>
                <a:latin typeface="Times New Roman" panose="02020603050405020304" pitchFamily="18" charset="0"/>
                <a:ea typeface="Calibri" panose="020F0502020204030204" pitchFamily="34" charset="0"/>
              </a:rPr>
              <a:t>umans are “Wired” for a Quick </a:t>
            </a:r>
            <a:r>
              <a:rPr lang="en-US" sz="2400" dirty="0">
                <a:latin typeface="Times New Roman" panose="02020603050405020304" pitchFamily="18" charset="0"/>
                <a:ea typeface="Calibri" panose="020F0502020204030204" pitchFamily="34" charset="0"/>
              </a:rPr>
              <a:t>A</a:t>
            </a:r>
            <a:r>
              <a:rPr lang="en-US" sz="2400" dirty="0">
                <a:effectLst/>
                <a:latin typeface="Times New Roman" panose="02020603050405020304" pitchFamily="18" charset="0"/>
                <a:ea typeface="Calibri" panose="020F0502020204030204" pitchFamily="34" charset="0"/>
              </a:rPr>
              <a:t>scent and a Slow </a:t>
            </a:r>
            <a:r>
              <a:rPr lang="en-US" sz="2400" dirty="0">
                <a:latin typeface="Times New Roman" panose="02020603050405020304" pitchFamily="18" charset="0"/>
                <a:ea typeface="Calibri" panose="020F0502020204030204" pitchFamily="34" charset="0"/>
              </a:rPr>
              <a:t>D</a:t>
            </a:r>
            <a:r>
              <a:rPr lang="en-US" sz="2400" dirty="0">
                <a:effectLst/>
                <a:latin typeface="Times New Roman" panose="02020603050405020304" pitchFamily="18" charset="0"/>
                <a:ea typeface="Calibri" panose="020F0502020204030204" pitchFamily="34" charset="0"/>
              </a:rPr>
              <a:t>ecline </a:t>
            </a:r>
            <a:endParaRPr lang="en-US" sz="2400" dirty="0"/>
          </a:p>
        </p:txBody>
      </p:sp>
      <p:pic>
        <p:nvPicPr>
          <p:cNvPr id="5" name="Content Placeholder 4" descr="A picture containing text, line, diagram, screenshot&#10;&#10;Description automatically generated">
            <a:extLst>
              <a:ext uri="{FF2B5EF4-FFF2-40B4-BE49-F238E27FC236}">
                <a16:creationId xmlns:a16="http://schemas.microsoft.com/office/drawing/2014/main" id="{DBB78888-330E-5AF7-3755-1E8DE322A35C}"/>
              </a:ext>
            </a:extLst>
          </p:cNvPr>
          <p:cNvPicPr>
            <a:picLocks noGrp="1" noChangeAspect="1"/>
          </p:cNvPicPr>
          <p:nvPr>
            <p:ph idx="1"/>
          </p:nvPr>
        </p:nvPicPr>
        <p:blipFill>
          <a:blip r:embed="rId2"/>
          <a:stretch>
            <a:fillRect/>
          </a:stretch>
        </p:blipFill>
        <p:spPr>
          <a:xfrm>
            <a:off x="1163782" y="2336800"/>
            <a:ext cx="8744989" cy="4251506"/>
          </a:xfrm>
        </p:spPr>
      </p:pic>
    </p:spTree>
    <p:extLst>
      <p:ext uri="{BB962C8B-B14F-4D97-AF65-F5344CB8AC3E}">
        <p14:creationId xmlns:p14="http://schemas.microsoft.com/office/powerpoint/2010/main" val="1532484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FBF3D-5E5F-AAEC-DA86-79A81F389340}"/>
              </a:ext>
            </a:extLst>
          </p:cNvPr>
          <p:cNvSpPr>
            <a:spLocks noGrp="1"/>
          </p:cNvSpPr>
          <p:nvPr>
            <p:ph type="title"/>
          </p:nvPr>
        </p:nvSpPr>
        <p:spPr/>
        <p:txBody>
          <a:bodyPr/>
          <a:lstStyle/>
          <a:p>
            <a:r>
              <a:rPr lang="en-US" dirty="0"/>
              <a:t>Neurodegenerative Diseases and Disorders</a:t>
            </a:r>
          </a:p>
        </p:txBody>
      </p:sp>
      <p:sp>
        <p:nvSpPr>
          <p:cNvPr id="3" name="Content Placeholder 2">
            <a:extLst>
              <a:ext uri="{FF2B5EF4-FFF2-40B4-BE49-F238E27FC236}">
                <a16:creationId xmlns:a16="http://schemas.microsoft.com/office/drawing/2014/main" id="{F44C94AD-FDB8-D218-5B17-AF42289BC325}"/>
              </a:ext>
            </a:extLst>
          </p:cNvPr>
          <p:cNvSpPr>
            <a:spLocks noGrp="1"/>
          </p:cNvSpPr>
          <p:nvPr>
            <p:ph idx="1"/>
          </p:nvPr>
        </p:nvSpPr>
        <p:spPr/>
        <p:txBody>
          <a:bodyPr/>
          <a:lstStyle/>
          <a:p>
            <a:r>
              <a:rPr lang="en-US" b="0" i="0" u="none" strike="noStrike" dirty="0">
                <a:effectLst/>
                <a:latin typeface="-apple-system"/>
              </a:rPr>
              <a:t>The standard model of Alzheimer’s disease (AD)–-the most common neurodegenerative disease—postulates that the production of the amyloid-</a:t>
            </a:r>
            <a:r>
              <a:rPr lang="el-GR" b="0" i="0" u="none" strike="noStrike" dirty="0">
                <a:effectLst/>
                <a:latin typeface="-apple-system"/>
              </a:rPr>
              <a:t>β (</a:t>
            </a:r>
            <a:r>
              <a:rPr lang="en-US" b="0" i="0" u="none" strike="noStrike" dirty="0">
                <a:effectLst/>
                <a:latin typeface="-apple-system"/>
              </a:rPr>
              <a:t>A</a:t>
            </a:r>
            <a:r>
              <a:rPr lang="el-GR" b="0" i="0" u="none" strike="noStrike" dirty="0">
                <a:effectLst/>
                <a:latin typeface="-apple-system"/>
              </a:rPr>
              <a:t>β) </a:t>
            </a:r>
            <a:r>
              <a:rPr lang="en-US" b="0" i="0" u="none" strike="noStrike" dirty="0">
                <a:effectLst/>
                <a:latin typeface="-apple-system"/>
              </a:rPr>
              <a:t>peptide (peptides are short chains of amino acids that form proteins), stimulates the development of tau neurofibrillary tangles (tau is a protein composed of larger chains of amino acids that stabilize axons that interact with neighboring neurons) as well as inflammation in the brain or “neuroinflammation.” Thus, A</a:t>
            </a:r>
            <a:r>
              <a:rPr lang="el-GR" b="0" i="0" u="none" strike="noStrike" dirty="0">
                <a:effectLst/>
                <a:latin typeface="-apple-system"/>
              </a:rPr>
              <a:t>β, </a:t>
            </a:r>
            <a:r>
              <a:rPr lang="en-US" b="0" i="0" u="none" strike="noStrike" dirty="0">
                <a:effectLst/>
                <a:latin typeface="-apple-system"/>
              </a:rPr>
              <a:t>tau, and neuroinflammation have been proposed to lead to the destruction of neurons and synapses in the adult brain in AD.</a:t>
            </a:r>
            <a:endParaRPr lang="en-US" dirty="0"/>
          </a:p>
        </p:txBody>
      </p:sp>
    </p:spTree>
    <p:extLst>
      <p:ext uri="{BB962C8B-B14F-4D97-AF65-F5344CB8AC3E}">
        <p14:creationId xmlns:p14="http://schemas.microsoft.com/office/powerpoint/2010/main" val="1770053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8C7FF-FD2E-6739-7BEC-3B36C876287B}"/>
              </a:ext>
            </a:extLst>
          </p:cNvPr>
          <p:cNvSpPr>
            <a:spLocks noGrp="1"/>
          </p:cNvSpPr>
          <p:nvPr>
            <p:ph type="title"/>
          </p:nvPr>
        </p:nvSpPr>
        <p:spPr/>
        <p:txBody>
          <a:bodyPr/>
          <a:lstStyle/>
          <a:p>
            <a:r>
              <a:rPr lang="en-US" dirty="0"/>
              <a:t>Neurodegenerative Diseases and Disorders - 2</a:t>
            </a:r>
          </a:p>
        </p:txBody>
      </p:sp>
      <p:sp>
        <p:nvSpPr>
          <p:cNvPr id="3" name="Content Placeholder 2">
            <a:extLst>
              <a:ext uri="{FF2B5EF4-FFF2-40B4-BE49-F238E27FC236}">
                <a16:creationId xmlns:a16="http://schemas.microsoft.com/office/drawing/2014/main" id="{B235F03E-0381-C93B-C9A5-4553A969782E}"/>
              </a:ext>
            </a:extLst>
          </p:cNvPr>
          <p:cNvSpPr>
            <a:spLocks noGrp="1"/>
          </p:cNvSpPr>
          <p:nvPr>
            <p:ph idx="1"/>
          </p:nvPr>
        </p:nvSpPr>
        <p:spPr/>
        <p:txBody>
          <a:bodyPr>
            <a:normAutofit fontScale="92500"/>
          </a:bodyPr>
          <a:lstStyle/>
          <a:p>
            <a:r>
              <a:rPr lang="en-US" b="0" i="0" u="none" strike="noStrike" dirty="0">
                <a:effectLst/>
                <a:latin typeface="-apple-system"/>
              </a:rPr>
              <a:t>A new theory, however, suggests that infections of both the brain and body triggers the immune system in the brain and that sets off </a:t>
            </a:r>
            <a:r>
              <a:rPr lang="en-US" b="1" i="0" u="none" strike="noStrike" dirty="0">
                <a:effectLst/>
                <a:latin typeface="-apple-system"/>
              </a:rPr>
              <a:t>neuroinflammation</a:t>
            </a:r>
            <a:r>
              <a:rPr lang="en-US" b="0" i="0" u="none" strike="noStrike" dirty="0">
                <a:effectLst/>
                <a:latin typeface="-apple-system"/>
              </a:rPr>
              <a:t>.</a:t>
            </a:r>
            <a:br>
              <a:rPr lang="en-US" dirty="0"/>
            </a:br>
            <a:br>
              <a:rPr lang="en-US" dirty="0"/>
            </a:br>
            <a:r>
              <a:rPr lang="en-US" b="0" i="0" u="none" strike="noStrike" dirty="0">
                <a:effectLst/>
                <a:latin typeface="-apple-system"/>
              </a:rPr>
              <a:t>What kind of infections? Microbes that attack the brain, known as </a:t>
            </a:r>
            <a:r>
              <a:rPr lang="en-US" b="1" i="0" u="none" strike="noStrike" dirty="0">
                <a:effectLst/>
                <a:latin typeface="-apple-system"/>
              </a:rPr>
              <a:t>neurotropic microbes</a:t>
            </a:r>
            <a:r>
              <a:rPr lang="en-US" b="0" i="0" u="none" strike="noStrike" dirty="0">
                <a:effectLst/>
                <a:latin typeface="-apple-system"/>
              </a:rPr>
              <a:t>, include the family of herpes viruses including herpes simplex virus 1 (HSV-1) and 2 (HSV-2), which cause cold sores (herpes labialis) and genital herpes, respectively. In the US, about half of adolescents and adults under the age of 50 are infected with HSV-1 and about 12% are infected with HSV-2. As it turns out, antivirals such as Acyclovir reduce the accumulation of both A</a:t>
            </a:r>
            <a:r>
              <a:rPr lang="el-GR" b="0" i="0" u="none" strike="noStrike" dirty="0">
                <a:effectLst/>
                <a:latin typeface="-apple-system"/>
              </a:rPr>
              <a:t>β </a:t>
            </a:r>
            <a:r>
              <a:rPr lang="en-US" b="0" i="0" u="none" strike="noStrike" dirty="0">
                <a:effectLst/>
                <a:latin typeface="-apple-system"/>
              </a:rPr>
              <a:t>and tau in the brain lending credence to the centrality of these peptides and proteins in neurodegeneration.</a:t>
            </a:r>
            <a:endParaRPr lang="en-US" dirty="0"/>
          </a:p>
        </p:txBody>
      </p:sp>
    </p:spTree>
    <p:extLst>
      <p:ext uri="{BB962C8B-B14F-4D97-AF65-F5344CB8AC3E}">
        <p14:creationId xmlns:p14="http://schemas.microsoft.com/office/powerpoint/2010/main" val="3285498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1074F-725B-1309-9BDD-321800E9CA8D}"/>
              </a:ext>
            </a:extLst>
          </p:cNvPr>
          <p:cNvSpPr>
            <a:spLocks noGrp="1"/>
          </p:cNvSpPr>
          <p:nvPr>
            <p:ph type="title"/>
          </p:nvPr>
        </p:nvSpPr>
        <p:spPr/>
        <p:txBody>
          <a:bodyPr/>
          <a:lstStyle/>
          <a:p>
            <a:r>
              <a:rPr lang="en-US" dirty="0"/>
              <a:t>Neurodegenerative Diseases and Disorders - 3</a:t>
            </a:r>
          </a:p>
        </p:txBody>
      </p:sp>
      <p:sp>
        <p:nvSpPr>
          <p:cNvPr id="3" name="Content Placeholder 2">
            <a:extLst>
              <a:ext uri="{FF2B5EF4-FFF2-40B4-BE49-F238E27FC236}">
                <a16:creationId xmlns:a16="http://schemas.microsoft.com/office/drawing/2014/main" id="{D69E5479-95E3-DC8B-5D81-13AD3D5FF9EB}"/>
              </a:ext>
            </a:extLst>
          </p:cNvPr>
          <p:cNvSpPr>
            <a:spLocks noGrp="1"/>
          </p:cNvSpPr>
          <p:nvPr>
            <p:ph idx="1"/>
          </p:nvPr>
        </p:nvSpPr>
        <p:spPr/>
        <p:txBody>
          <a:bodyPr/>
          <a:lstStyle/>
          <a:p>
            <a:r>
              <a:rPr lang="en-US" b="0" i="0" u="none" strike="noStrike" dirty="0">
                <a:effectLst/>
                <a:latin typeface="-apple-system"/>
              </a:rPr>
              <a:t>But there are other neurotropic microbes linked to AD including the varicella-zoster virus (VZV) implicated in chickenpox and shingles and also widespread in the US population. There is also the hepatitis C virus implicated in </a:t>
            </a:r>
            <a:r>
              <a:rPr lang="en-US" b="0" u="none" strike="noStrike" dirty="0">
                <a:effectLst/>
                <a:latin typeface="-apple-system"/>
              </a:rPr>
              <a:t>liver disease, Helicobacter pylori associated with gastric ulcers, </a:t>
            </a:r>
            <a:r>
              <a:rPr lang="en-US" b="0" i="1" u="none" strike="noStrike" dirty="0" err="1">
                <a:effectLst/>
                <a:latin typeface="-apple-system"/>
              </a:rPr>
              <a:t>Porphyromonas</a:t>
            </a:r>
            <a:r>
              <a:rPr lang="en-US" b="0" i="1" u="none" strike="noStrike" dirty="0">
                <a:effectLst/>
                <a:latin typeface="-apple-system"/>
              </a:rPr>
              <a:t> </a:t>
            </a:r>
            <a:r>
              <a:rPr lang="en-US" b="0" i="1" u="none" strike="noStrike" dirty="0" err="1">
                <a:effectLst/>
                <a:latin typeface="-apple-system"/>
              </a:rPr>
              <a:t>gingivalis</a:t>
            </a:r>
            <a:r>
              <a:rPr lang="en-US" b="0" i="0" u="none" strike="noStrike" dirty="0">
                <a:effectLst/>
                <a:latin typeface="-apple-system"/>
              </a:rPr>
              <a:t>, a bacterium associated with periodontal disease, </a:t>
            </a:r>
            <a:r>
              <a:rPr lang="en-US" b="0" i="1" u="none" strike="noStrike" dirty="0">
                <a:effectLst/>
                <a:latin typeface="-apple-system"/>
              </a:rPr>
              <a:t>Chlamydia pneumoniae</a:t>
            </a:r>
            <a:r>
              <a:rPr lang="en-US" b="0" i="0" u="none" strike="noStrike" dirty="0">
                <a:effectLst/>
                <a:latin typeface="-apple-system"/>
              </a:rPr>
              <a:t>, a bacterium linked to pneumonia, as well as diverse fungal infections.</a:t>
            </a:r>
            <a:endParaRPr lang="en-US" dirty="0"/>
          </a:p>
        </p:txBody>
      </p:sp>
    </p:spTree>
    <p:extLst>
      <p:ext uri="{BB962C8B-B14F-4D97-AF65-F5344CB8AC3E}">
        <p14:creationId xmlns:p14="http://schemas.microsoft.com/office/powerpoint/2010/main" val="487792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CAD6-8B5A-81F4-E773-21494B2FD8D2}"/>
              </a:ext>
            </a:extLst>
          </p:cNvPr>
          <p:cNvSpPr>
            <a:spLocks noGrp="1"/>
          </p:cNvSpPr>
          <p:nvPr>
            <p:ph type="title"/>
          </p:nvPr>
        </p:nvSpPr>
        <p:spPr/>
        <p:txBody>
          <a:bodyPr/>
          <a:lstStyle/>
          <a:p>
            <a:r>
              <a:rPr lang="en-US" dirty="0"/>
              <a:t>Neurodegenerative Diseases and Disorders - 4</a:t>
            </a:r>
          </a:p>
        </p:txBody>
      </p:sp>
      <p:sp>
        <p:nvSpPr>
          <p:cNvPr id="3" name="Content Placeholder 2">
            <a:extLst>
              <a:ext uri="{FF2B5EF4-FFF2-40B4-BE49-F238E27FC236}">
                <a16:creationId xmlns:a16="http://schemas.microsoft.com/office/drawing/2014/main" id="{04DA7671-830F-9453-B963-9CB5721CA5AC}"/>
              </a:ext>
            </a:extLst>
          </p:cNvPr>
          <p:cNvSpPr>
            <a:spLocks noGrp="1"/>
          </p:cNvSpPr>
          <p:nvPr>
            <p:ph idx="1"/>
          </p:nvPr>
        </p:nvSpPr>
        <p:spPr/>
        <p:txBody>
          <a:bodyPr>
            <a:normAutofit lnSpcReduction="10000"/>
          </a:bodyPr>
          <a:lstStyle/>
          <a:p>
            <a:r>
              <a:rPr lang="en-US" b="0" i="0" u="none" strike="noStrike" dirty="0">
                <a:effectLst/>
                <a:latin typeface="-apple-system"/>
              </a:rPr>
              <a:t>Moreover, there are actually two immune systems in humans. The innate immune system and the adaptive or “acquired immune system.”</a:t>
            </a:r>
            <a:br>
              <a:rPr lang="en-US" dirty="0"/>
            </a:br>
            <a:br>
              <a:rPr lang="en-US" dirty="0"/>
            </a:br>
            <a:r>
              <a:rPr lang="en-US" b="0" i="0" u="none" strike="noStrike" dirty="0">
                <a:effectLst/>
                <a:latin typeface="-apple-system"/>
              </a:rPr>
              <a:t>When pathogens invade the brain and body, the innate system initiates inflammation, which attempts to eliminate cell injury, clear necrotic cells and damaged tissues from the body, and initiate tissue reparation. We find this system, of course, in young infants. </a:t>
            </a:r>
            <a:br>
              <a:rPr lang="en-US" dirty="0"/>
            </a:br>
            <a:br>
              <a:rPr lang="en-US" dirty="0"/>
            </a:br>
            <a:r>
              <a:rPr lang="en-US" b="0" i="0" u="none" strike="noStrike" dirty="0">
                <a:effectLst/>
                <a:latin typeface="-apple-system"/>
              </a:rPr>
              <a:t>But as we age, the acquired immune system kicks in as the immune system learns about the specifics of new pathogens and develops defenses against them such as lymphocytes that produce antibodies.</a:t>
            </a:r>
            <a:endParaRPr lang="en-US" dirty="0"/>
          </a:p>
        </p:txBody>
      </p:sp>
    </p:spTree>
    <p:extLst>
      <p:ext uri="{BB962C8B-B14F-4D97-AF65-F5344CB8AC3E}">
        <p14:creationId xmlns:p14="http://schemas.microsoft.com/office/powerpoint/2010/main" val="3564791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20AB9-E45E-155C-774F-990744F83AF7}"/>
              </a:ext>
            </a:extLst>
          </p:cNvPr>
          <p:cNvSpPr>
            <a:spLocks noGrp="1"/>
          </p:cNvSpPr>
          <p:nvPr>
            <p:ph type="title"/>
          </p:nvPr>
        </p:nvSpPr>
        <p:spPr/>
        <p:txBody>
          <a:bodyPr/>
          <a:lstStyle/>
          <a:p>
            <a:r>
              <a:rPr lang="en-US" dirty="0"/>
              <a:t>Neurodegenerative Diseases and Disorders - 5</a:t>
            </a:r>
          </a:p>
        </p:txBody>
      </p:sp>
      <p:sp>
        <p:nvSpPr>
          <p:cNvPr id="3" name="Content Placeholder 2">
            <a:extLst>
              <a:ext uri="{FF2B5EF4-FFF2-40B4-BE49-F238E27FC236}">
                <a16:creationId xmlns:a16="http://schemas.microsoft.com/office/drawing/2014/main" id="{8B0B759A-C040-1755-D50C-C1637D7DB3CF}"/>
              </a:ext>
            </a:extLst>
          </p:cNvPr>
          <p:cNvSpPr>
            <a:spLocks noGrp="1"/>
          </p:cNvSpPr>
          <p:nvPr>
            <p:ph idx="1"/>
          </p:nvPr>
        </p:nvSpPr>
        <p:spPr/>
        <p:txBody>
          <a:bodyPr>
            <a:normAutofit lnSpcReduction="10000"/>
          </a:bodyPr>
          <a:lstStyle/>
          <a:p>
            <a:r>
              <a:rPr lang="en-US" b="0" i="0" u="none" strike="noStrike" dirty="0">
                <a:effectLst/>
                <a:latin typeface="-apple-system"/>
              </a:rPr>
              <a:t>However, chronic inflammation caused by the acquired immune system can lead to a bevy of diseases of aging including atherosclerosis, osteoarthritis, periodontal disease leading to gum recession and tooth loss, as well as disorders of the brain itself.</a:t>
            </a:r>
            <a:br>
              <a:rPr lang="en-US" dirty="0"/>
            </a:br>
            <a:br>
              <a:rPr lang="en-US" dirty="0"/>
            </a:br>
            <a:r>
              <a:rPr lang="en-US" b="0" i="0" u="none" strike="noStrike" dirty="0">
                <a:effectLst/>
                <a:latin typeface="-apple-system"/>
              </a:rPr>
              <a:t>What are some of these disorders that affect the central and peripheral nervous systems and may be affected by chronic inflammation (see diagram)? Friedreich’s ataxia (FRDA) is a genetic, progressive, neurodegenerative movement disorder. Huntington’s disease (HD) is also a genetic, hyperkinetic movement disorder. Frontotemporal disorder (FTD) is a dementia of the frontal and temporal lobes.</a:t>
            </a:r>
            <a:endParaRPr lang="en-US" dirty="0"/>
          </a:p>
        </p:txBody>
      </p:sp>
    </p:spTree>
    <p:extLst>
      <p:ext uri="{BB962C8B-B14F-4D97-AF65-F5344CB8AC3E}">
        <p14:creationId xmlns:p14="http://schemas.microsoft.com/office/powerpoint/2010/main" val="3614100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24EF4-9137-C69C-AF21-26A5A1F548BF}"/>
              </a:ext>
            </a:extLst>
          </p:cNvPr>
          <p:cNvSpPr>
            <a:spLocks noGrp="1"/>
          </p:cNvSpPr>
          <p:nvPr>
            <p:ph type="title"/>
          </p:nvPr>
        </p:nvSpPr>
        <p:spPr/>
        <p:txBody>
          <a:bodyPr/>
          <a:lstStyle/>
          <a:p>
            <a:r>
              <a:rPr lang="en-US" dirty="0"/>
              <a:t>Neurodegenerative Diseases and Disorders - 6</a:t>
            </a:r>
          </a:p>
        </p:txBody>
      </p:sp>
      <p:sp>
        <p:nvSpPr>
          <p:cNvPr id="3" name="Content Placeholder 2">
            <a:extLst>
              <a:ext uri="{FF2B5EF4-FFF2-40B4-BE49-F238E27FC236}">
                <a16:creationId xmlns:a16="http://schemas.microsoft.com/office/drawing/2014/main" id="{9C8E339A-C6A3-D8DE-E617-EC080706A725}"/>
              </a:ext>
            </a:extLst>
          </p:cNvPr>
          <p:cNvSpPr>
            <a:spLocks noGrp="1"/>
          </p:cNvSpPr>
          <p:nvPr>
            <p:ph idx="1"/>
          </p:nvPr>
        </p:nvSpPr>
        <p:spPr/>
        <p:txBody>
          <a:bodyPr>
            <a:normAutofit fontScale="92500"/>
          </a:bodyPr>
          <a:lstStyle/>
          <a:p>
            <a:r>
              <a:rPr lang="en-US" b="0" i="0" u="none" strike="noStrike" dirty="0">
                <a:effectLst/>
                <a:latin typeface="-apple-system"/>
              </a:rPr>
              <a:t>Bruce Willis, the actor, was recently diagnosed with FTD, originally thought to be Wernicke’s or semantic aphasia, that is, the inability to understand language.</a:t>
            </a:r>
            <a:br>
              <a:rPr lang="en-US" dirty="0"/>
            </a:br>
            <a:br>
              <a:rPr lang="en-US" dirty="0"/>
            </a:br>
            <a:r>
              <a:rPr lang="en-US" dirty="0"/>
              <a:t>Yet, </a:t>
            </a:r>
            <a:r>
              <a:rPr lang="en-US" dirty="0">
                <a:latin typeface="-apple-system"/>
              </a:rPr>
              <a:t>a</a:t>
            </a:r>
            <a:r>
              <a:rPr lang="en-US" b="0" i="0" u="none" strike="noStrike" dirty="0">
                <a:effectLst/>
                <a:latin typeface="-apple-system"/>
              </a:rPr>
              <a:t>myotrophic lateral sclerosis (ALS) involves progressive loss of motor neurons that control the voluntary musculature. Alzheimer’s disease’s (AD) early symptoms include problems with memory for events known as “episodic memory.” Finally, Parkinson’s disease (PD) includes tremor, bradykinesia (slow movements), muscle rigidity, as well as problems in initiating movement.</a:t>
            </a:r>
            <a:br>
              <a:rPr lang="en-US" dirty="0"/>
            </a:br>
            <a:br>
              <a:rPr lang="en-US" dirty="0"/>
            </a:br>
            <a:r>
              <a:rPr lang="en-US" b="0" i="0" u="none" strike="noStrike" dirty="0">
                <a:effectLst/>
                <a:latin typeface="-apple-system"/>
              </a:rPr>
              <a:t>In a second set of posts on aging, I'll discuss social, cultural, and interpersonal factors that may delay aging...</a:t>
            </a:r>
            <a:endParaRPr lang="en-US" dirty="0"/>
          </a:p>
        </p:txBody>
      </p:sp>
    </p:spTree>
    <p:extLst>
      <p:ext uri="{BB962C8B-B14F-4D97-AF65-F5344CB8AC3E}">
        <p14:creationId xmlns:p14="http://schemas.microsoft.com/office/powerpoint/2010/main" val="1183880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7A865E47-4365-4F21-B8EA-13B2C12BCB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76" y="0"/>
            <a:ext cx="12192000" cy="6858001"/>
            <a:chOff x="-3176" y="0"/>
            <a:chExt cx="12192000" cy="6858001"/>
          </a:xfrm>
        </p:grpSpPr>
        <p:sp useBgFill="1">
          <p:nvSpPr>
            <p:cNvPr id="13" name="Rectangle 12">
              <a:extLst>
                <a:ext uri="{FF2B5EF4-FFF2-40B4-BE49-F238E27FC236}">
                  <a16:creationId xmlns:a16="http://schemas.microsoft.com/office/drawing/2014/main" id="{0CE24988-BB27-40E5-A961-9FA7ED0DB9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80BDE80E-ADE0-4E16-8F80-306A15F4D3FB}"/>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grpSp>
      <p:sp>
        <p:nvSpPr>
          <p:cNvPr id="9" name="Content Placeholder 8">
            <a:extLst>
              <a:ext uri="{FF2B5EF4-FFF2-40B4-BE49-F238E27FC236}">
                <a16:creationId xmlns:a16="http://schemas.microsoft.com/office/drawing/2014/main" id="{61B7B623-3D12-3236-A2EB-DA8215520814}"/>
              </a:ext>
            </a:extLst>
          </p:cNvPr>
          <p:cNvSpPr>
            <a:spLocks noGrp="1"/>
          </p:cNvSpPr>
          <p:nvPr>
            <p:ph idx="1"/>
          </p:nvPr>
        </p:nvSpPr>
        <p:spPr>
          <a:xfrm>
            <a:off x="680322" y="2336873"/>
            <a:ext cx="5041628" cy="3599316"/>
          </a:xfrm>
        </p:spPr>
        <p:txBody>
          <a:bodyPr>
            <a:normAutofit/>
          </a:bodyPr>
          <a:lstStyle/>
          <a:p>
            <a:r>
              <a:rPr lang="en-US" dirty="0"/>
              <a:t>Central and Peripheral Nervous System Diseases and Disorders.</a:t>
            </a:r>
          </a:p>
        </p:txBody>
      </p:sp>
      <p:pic>
        <p:nvPicPr>
          <p:cNvPr id="5" name="Content Placeholder 4" descr="A picture containing text, screenshot, brain, art&#10;&#10;Description automatically generated">
            <a:extLst>
              <a:ext uri="{FF2B5EF4-FFF2-40B4-BE49-F238E27FC236}">
                <a16:creationId xmlns:a16="http://schemas.microsoft.com/office/drawing/2014/main" id="{BD5F4958-8D84-B63F-75F1-2D50B78247EE}"/>
              </a:ext>
            </a:extLst>
          </p:cNvPr>
          <p:cNvPicPr>
            <a:picLocks noChangeAspect="1"/>
          </p:cNvPicPr>
          <p:nvPr/>
        </p:nvPicPr>
        <p:blipFill rotWithShape="1">
          <a:blip r:embed="rId3"/>
          <a:srcRect t="2495" r="1" b="10576"/>
          <a:stretch/>
        </p:blipFill>
        <p:spPr>
          <a:xfrm>
            <a:off x="6096000" y="10"/>
            <a:ext cx="6092823" cy="6856310"/>
          </a:xfrm>
          <a:prstGeom prst="rect">
            <a:avLst/>
          </a:prstGeom>
          <a:ln>
            <a:noFill/>
          </a:ln>
          <a:effectLst/>
        </p:spPr>
      </p:pic>
      <p:sp>
        <p:nvSpPr>
          <p:cNvPr id="16" name="Rectangle 15">
            <a:extLst>
              <a:ext uri="{FF2B5EF4-FFF2-40B4-BE49-F238E27FC236}">
                <a16:creationId xmlns:a16="http://schemas.microsoft.com/office/drawing/2014/main" id="{13BC1C09-8FD1-4619-B317-E9EED5E55D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6499753"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237294C-5562-1E8A-BF34-B7F697358C3E}"/>
              </a:ext>
            </a:extLst>
          </p:cNvPr>
          <p:cNvSpPr>
            <a:spLocks noGrp="1"/>
          </p:cNvSpPr>
          <p:nvPr>
            <p:ph type="title"/>
          </p:nvPr>
        </p:nvSpPr>
        <p:spPr>
          <a:xfrm>
            <a:off x="680321" y="753228"/>
            <a:ext cx="5041629" cy="1080938"/>
          </a:xfrm>
        </p:spPr>
        <p:txBody>
          <a:bodyPr>
            <a:normAutofit/>
          </a:bodyPr>
          <a:lstStyle/>
          <a:p>
            <a:r>
              <a:rPr lang="en-US" sz="3300"/>
              <a:t>Neurodegenerative Diseases and Disorders - 7</a:t>
            </a:r>
          </a:p>
        </p:txBody>
      </p:sp>
      <p:pic>
        <p:nvPicPr>
          <p:cNvPr id="18" name="Picture 17">
            <a:extLst>
              <a:ext uri="{FF2B5EF4-FFF2-40B4-BE49-F238E27FC236}">
                <a16:creationId xmlns:a16="http://schemas.microsoft.com/office/drawing/2014/main" id="{D3143E80-C928-46DB-9299-0BD06348A92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 y="1970240"/>
            <a:ext cx="6492240" cy="261714"/>
          </a:xfrm>
          <a:prstGeom prst="rect">
            <a:avLst/>
          </a:prstGeom>
        </p:spPr>
      </p:pic>
    </p:spTree>
    <p:extLst>
      <p:ext uri="{BB962C8B-B14F-4D97-AF65-F5344CB8AC3E}">
        <p14:creationId xmlns:p14="http://schemas.microsoft.com/office/powerpoint/2010/main" val="3696221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9C05D-FAE2-56D8-1F8D-A9C7B179D48C}"/>
              </a:ext>
            </a:extLst>
          </p:cNvPr>
          <p:cNvSpPr>
            <a:spLocks noGrp="1"/>
          </p:cNvSpPr>
          <p:nvPr>
            <p:ph type="title"/>
          </p:nvPr>
        </p:nvSpPr>
        <p:spPr/>
        <p:txBody>
          <a:bodyPr>
            <a:normAutofit fontScale="90000"/>
          </a:bodyPr>
          <a:lstStyle/>
          <a:p>
            <a:r>
              <a:rPr lang="en-US" dirty="0"/>
              <a:t>Retracing the Steps of Human Ontogeny: Exploring Development from the End to the Beginning</a:t>
            </a:r>
          </a:p>
        </p:txBody>
      </p:sp>
      <p:sp>
        <p:nvSpPr>
          <p:cNvPr id="3" name="Content Placeholder 2">
            <a:extLst>
              <a:ext uri="{FF2B5EF4-FFF2-40B4-BE49-F238E27FC236}">
                <a16:creationId xmlns:a16="http://schemas.microsoft.com/office/drawing/2014/main" id="{381A9CF6-7DC1-7663-9C46-ED027E02A3C7}"/>
              </a:ext>
            </a:extLst>
          </p:cNvPr>
          <p:cNvSpPr>
            <a:spLocks noGrp="1"/>
          </p:cNvSpPr>
          <p:nvPr>
            <p:ph idx="1"/>
          </p:nvPr>
        </p:nvSpPr>
        <p:spPr/>
        <p:txBody>
          <a:bodyPr/>
          <a:lstStyle/>
          <a:p>
            <a:r>
              <a:rPr lang="en-US" dirty="0"/>
              <a:t>Excerpted from: "Retracing the Steps of Human Ontogeny: Exploring Development from the End to the Beginning" - Dr. Jay Seitz (2023). Creative Commons Attribution 4.0 International License, except where otherwise noted.</a:t>
            </a:r>
          </a:p>
        </p:txBody>
      </p:sp>
    </p:spTree>
    <p:extLst>
      <p:ext uri="{BB962C8B-B14F-4D97-AF65-F5344CB8AC3E}">
        <p14:creationId xmlns:p14="http://schemas.microsoft.com/office/powerpoint/2010/main" val="85988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7381B-E3CD-1E28-E2FA-5737C815A6B9}"/>
              </a:ext>
            </a:extLst>
          </p:cNvPr>
          <p:cNvSpPr>
            <a:spLocks noGrp="1"/>
          </p:cNvSpPr>
          <p:nvPr>
            <p:ph type="title"/>
          </p:nvPr>
        </p:nvSpPr>
        <p:spPr/>
        <p:txBody>
          <a:bodyPr/>
          <a:lstStyle/>
          <a:p>
            <a:r>
              <a:rPr lang="en-US" dirty="0"/>
              <a:t>Why Do We Age?</a:t>
            </a:r>
          </a:p>
        </p:txBody>
      </p:sp>
      <p:sp>
        <p:nvSpPr>
          <p:cNvPr id="3" name="Content Placeholder 2">
            <a:extLst>
              <a:ext uri="{FF2B5EF4-FFF2-40B4-BE49-F238E27FC236}">
                <a16:creationId xmlns:a16="http://schemas.microsoft.com/office/drawing/2014/main" id="{5C9F9539-C2B7-C6D1-BA4D-EFCE900EFB39}"/>
              </a:ext>
            </a:extLst>
          </p:cNvPr>
          <p:cNvSpPr>
            <a:spLocks noGrp="1"/>
          </p:cNvSpPr>
          <p:nvPr>
            <p:ph idx="1"/>
          </p:nvPr>
        </p:nvSpPr>
        <p:spPr/>
        <p:txBody>
          <a:bodyPr>
            <a:normAutofit lnSpcReduction="10000"/>
          </a:bodyPr>
          <a:lstStyle/>
          <a:p>
            <a:r>
              <a:rPr lang="en-US" dirty="0"/>
              <a:t>In 1957, George Williams (1926-2010, evolutionary biologist) proposed a major theory of aging. It’s called </a:t>
            </a:r>
            <a:r>
              <a:rPr lang="en-US" b="1" dirty="0"/>
              <a:t>antagonistic pleiotropy</a:t>
            </a:r>
            <a:r>
              <a:rPr lang="en-US" dirty="0"/>
              <a:t>. </a:t>
            </a:r>
          </a:p>
          <a:p>
            <a:endParaRPr lang="en-US" dirty="0"/>
          </a:p>
          <a:p>
            <a:r>
              <a:rPr lang="en-US" dirty="0"/>
              <a:t>In a nutshell, </a:t>
            </a:r>
            <a:r>
              <a:rPr lang="en-US" b="1" dirty="0"/>
              <a:t>antagonistic pleiotropy </a:t>
            </a:r>
            <a:r>
              <a:rPr lang="en-US" dirty="0"/>
              <a:t>is when one gene controls for more than one trait (pleiotropy), where at least one of those traits is beneficial to the organism’s fitness early in life and at least one is detrimental to the organism’s fitness later in life due to a decline in the force of natural selection. If you remember from biology class, natural selection is one of the driving forces of evolutionary change. </a:t>
            </a:r>
          </a:p>
          <a:p>
            <a:endParaRPr lang="en-US" dirty="0"/>
          </a:p>
          <a:p>
            <a:endParaRPr lang="en-US" dirty="0"/>
          </a:p>
        </p:txBody>
      </p:sp>
    </p:spTree>
    <p:extLst>
      <p:ext uri="{BB962C8B-B14F-4D97-AF65-F5344CB8AC3E}">
        <p14:creationId xmlns:p14="http://schemas.microsoft.com/office/powerpoint/2010/main" val="3813333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0AF76-B5DC-186F-16F9-01767690676C}"/>
              </a:ext>
            </a:extLst>
          </p:cNvPr>
          <p:cNvSpPr>
            <a:spLocks noGrp="1"/>
          </p:cNvSpPr>
          <p:nvPr>
            <p:ph type="title"/>
          </p:nvPr>
        </p:nvSpPr>
        <p:spPr/>
        <p:txBody>
          <a:bodyPr/>
          <a:lstStyle/>
          <a:p>
            <a:r>
              <a:rPr lang="en-US" dirty="0"/>
              <a:t>Why Do We Age? - 2</a:t>
            </a:r>
          </a:p>
        </p:txBody>
      </p:sp>
      <p:sp>
        <p:nvSpPr>
          <p:cNvPr id="3" name="Content Placeholder 2">
            <a:extLst>
              <a:ext uri="{FF2B5EF4-FFF2-40B4-BE49-F238E27FC236}">
                <a16:creationId xmlns:a16="http://schemas.microsoft.com/office/drawing/2014/main" id="{C50000B2-ADF0-3EC8-EFB7-DDBFB746EB65}"/>
              </a:ext>
            </a:extLst>
          </p:cNvPr>
          <p:cNvSpPr>
            <a:spLocks noGrp="1"/>
          </p:cNvSpPr>
          <p:nvPr>
            <p:ph idx="1"/>
          </p:nvPr>
        </p:nvSpPr>
        <p:spPr/>
        <p:txBody>
          <a:bodyPr/>
          <a:lstStyle/>
          <a:p>
            <a:r>
              <a:rPr lang="en-US" dirty="0"/>
              <a:t>For example, if a gene caused both increased reproduction in early life and aging in later life, then senescence (senility; getting older) would be adaptive in evolution. </a:t>
            </a:r>
          </a:p>
          <a:p>
            <a:r>
              <a:rPr lang="en-US" dirty="0"/>
              <a:t>Thus, follicular depletion in human females—follicular depletion of the female’s ovaries and loss of follicular activity—causes both regular menstrual cycles early in life and loss of fertility later in life, known as menopause.</a:t>
            </a:r>
          </a:p>
          <a:p>
            <a:r>
              <a:rPr lang="en-US" dirty="0"/>
              <a:t>Thus, it was selected for in human evolution by having its early benefits outweigh its late costs. </a:t>
            </a:r>
          </a:p>
        </p:txBody>
      </p:sp>
    </p:spTree>
    <p:extLst>
      <p:ext uri="{BB962C8B-B14F-4D97-AF65-F5344CB8AC3E}">
        <p14:creationId xmlns:p14="http://schemas.microsoft.com/office/powerpoint/2010/main" val="3308591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04B1B-BA98-DD1F-8FD3-08C6E73B9A43}"/>
              </a:ext>
            </a:extLst>
          </p:cNvPr>
          <p:cNvSpPr>
            <a:spLocks noGrp="1"/>
          </p:cNvSpPr>
          <p:nvPr>
            <p:ph type="title"/>
          </p:nvPr>
        </p:nvSpPr>
        <p:spPr/>
        <p:txBody>
          <a:bodyPr/>
          <a:lstStyle/>
          <a:p>
            <a:r>
              <a:rPr lang="en-US" dirty="0"/>
              <a:t>Why Do We Age? - 3</a:t>
            </a:r>
          </a:p>
        </p:txBody>
      </p:sp>
      <p:sp>
        <p:nvSpPr>
          <p:cNvPr id="3" name="Content Placeholder 2">
            <a:extLst>
              <a:ext uri="{FF2B5EF4-FFF2-40B4-BE49-F238E27FC236}">
                <a16:creationId xmlns:a16="http://schemas.microsoft.com/office/drawing/2014/main" id="{09865474-BFF6-3AC1-229D-6812FB56A075}"/>
              </a:ext>
            </a:extLst>
          </p:cNvPr>
          <p:cNvSpPr>
            <a:spLocks noGrp="1"/>
          </p:cNvSpPr>
          <p:nvPr>
            <p:ph idx="1"/>
          </p:nvPr>
        </p:nvSpPr>
        <p:spPr/>
        <p:txBody>
          <a:bodyPr/>
          <a:lstStyle/>
          <a:p>
            <a:r>
              <a:rPr lang="en-US" dirty="0"/>
              <a:t>So, genes select for reproductive and fitness advantages early in life but are “antagonistic” to development in later life. Thus, aging is essentially “programmed” into the organism.</a:t>
            </a:r>
          </a:p>
          <a:p>
            <a:pPr marL="0" indent="0">
              <a:buNone/>
            </a:pPr>
            <a:endParaRPr lang="en-US" dirty="0"/>
          </a:p>
          <a:p>
            <a:r>
              <a:rPr lang="en-US" dirty="0"/>
              <a:t>But that’s not the whole story. Development across the lifespan actually plays a large part in all this. </a:t>
            </a:r>
          </a:p>
          <a:p>
            <a:endParaRPr lang="en-US" dirty="0"/>
          </a:p>
          <a:p>
            <a:endParaRPr lang="en-US" dirty="0"/>
          </a:p>
        </p:txBody>
      </p:sp>
    </p:spTree>
    <p:extLst>
      <p:ext uri="{BB962C8B-B14F-4D97-AF65-F5344CB8AC3E}">
        <p14:creationId xmlns:p14="http://schemas.microsoft.com/office/powerpoint/2010/main" val="3454660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B092A-F993-1145-E926-171DB12CEE24}"/>
              </a:ext>
            </a:extLst>
          </p:cNvPr>
          <p:cNvSpPr>
            <a:spLocks noGrp="1"/>
          </p:cNvSpPr>
          <p:nvPr>
            <p:ph type="title"/>
          </p:nvPr>
        </p:nvSpPr>
        <p:spPr/>
        <p:txBody>
          <a:bodyPr/>
          <a:lstStyle/>
          <a:p>
            <a:r>
              <a:rPr lang="en-US" dirty="0"/>
              <a:t>Why Do We Age? - 4</a:t>
            </a:r>
          </a:p>
        </p:txBody>
      </p:sp>
      <p:sp>
        <p:nvSpPr>
          <p:cNvPr id="3" name="Content Placeholder 2">
            <a:extLst>
              <a:ext uri="{FF2B5EF4-FFF2-40B4-BE49-F238E27FC236}">
                <a16:creationId xmlns:a16="http://schemas.microsoft.com/office/drawing/2014/main" id="{F0C6DDD3-6AB9-1088-7E92-CDBD325F2A35}"/>
              </a:ext>
            </a:extLst>
          </p:cNvPr>
          <p:cNvSpPr>
            <a:spLocks noGrp="1"/>
          </p:cNvSpPr>
          <p:nvPr>
            <p:ph idx="1"/>
          </p:nvPr>
        </p:nvSpPr>
        <p:spPr/>
        <p:txBody>
          <a:bodyPr>
            <a:normAutofit lnSpcReduction="10000"/>
          </a:bodyPr>
          <a:lstStyle/>
          <a:p>
            <a:r>
              <a:rPr lang="en-US" dirty="0"/>
              <a:t>A hallmark of organismal aging–-humans, in our case–-is the proliferation of growth-promoting pathways from childhood and adolescence into middle age that are no longer useful and have become </a:t>
            </a:r>
            <a:r>
              <a:rPr lang="en-US" dirty="0" err="1"/>
              <a:t>hyperfunctional</a:t>
            </a:r>
            <a:r>
              <a:rPr lang="en-US" dirty="0"/>
              <a:t>, that is, over-productive and increasingly useless.</a:t>
            </a:r>
          </a:p>
          <a:p>
            <a:endParaRPr lang="en-US" dirty="0"/>
          </a:p>
          <a:p>
            <a:r>
              <a:rPr lang="en-US" dirty="0"/>
              <a:t>Or to put it another way, as we age cell division throughout the body and brain slows down. However, growth-promoting pathways from our childhood and adolescence continue throughout the body and brain converting these now non-proliferating cells to a senescence state, a process called “</a:t>
            </a:r>
            <a:r>
              <a:rPr lang="en-US" b="1" dirty="0" err="1"/>
              <a:t>geroconversion</a:t>
            </a:r>
            <a:r>
              <a:rPr lang="en-US" dirty="0"/>
              <a:t>.” </a:t>
            </a:r>
          </a:p>
          <a:p>
            <a:endParaRPr lang="en-US" dirty="0"/>
          </a:p>
          <a:p>
            <a:endParaRPr lang="en-US" dirty="0"/>
          </a:p>
        </p:txBody>
      </p:sp>
    </p:spTree>
    <p:extLst>
      <p:ext uri="{BB962C8B-B14F-4D97-AF65-F5344CB8AC3E}">
        <p14:creationId xmlns:p14="http://schemas.microsoft.com/office/powerpoint/2010/main" val="4245221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5E840-204E-2C88-07D4-2A0F194A3E52}"/>
              </a:ext>
            </a:extLst>
          </p:cNvPr>
          <p:cNvSpPr>
            <a:spLocks noGrp="1"/>
          </p:cNvSpPr>
          <p:nvPr>
            <p:ph type="title"/>
          </p:nvPr>
        </p:nvSpPr>
        <p:spPr/>
        <p:txBody>
          <a:bodyPr/>
          <a:lstStyle/>
          <a:p>
            <a:r>
              <a:rPr lang="en-US" dirty="0"/>
              <a:t>Why Do We Age? - 5</a:t>
            </a:r>
          </a:p>
        </p:txBody>
      </p:sp>
      <p:sp>
        <p:nvSpPr>
          <p:cNvPr id="3" name="Content Placeholder 2">
            <a:extLst>
              <a:ext uri="{FF2B5EF4-FFF2-40B4-BE49-F238E27FC236}">
                <a16:creationId xmlns:a16="http://schemas.microsoft.com/office/drawing/2014/main" id="{0F2505C0-92FA-B6D0-111F-65443D12FB43}"/>
              </a:ext>
            </a:extLst>
          </p:cNvPr>
          <p:cNvSpPr>
            <a:spLocks noGrp="1"/>
          </p:cNvSpPr>
          <p:nvPr>
            <p:ph idx="1"/>
          </p:nvPr>
        </p:nvSpPr>
        <p:spPr/>
        <p:txBody>
          <a:bodyPr>
            <a:normAutofit lnSpcReduction="10000"/>
          </a:bodyPr>
          <a:lstStyle/>
          <a:p>
            <a:r>
              <a:rPr lang="en-US" dirty="0"/>
              <a:t>But, as a result, these cells are rendered hypertrophic (enlarged) and </a:t>
            </a:r>
            <a:r>
              <a:rPr lang="en-US" dirty="0" err="1"/>
              <a:t>hyperfunctional</a:t>
            </a:r>
            <a:r>
              <a:rPr lang="en-US" dirty="0"/>
              <a:t> (continue to operate but with no clear purpose). This is known as the "hyperfunction theory of aging.”</a:t>
            </a:r>
          </a:p>
          <a:p>
            <a:r>
              <a:rPr lang="en-US" dirty="0"/>
              <a:t>However, it turns out that there are ways to inhibit </a:t>
            </a:r>
            <a:r>
              <a:rPr lang="en-US" dirty="0" err="1"/>
              <a:t>geroconversion</a:t>
            </a:r>
            <a:r>
              <a:rPr lang="en-US" dirty="0"/>
              <a:t> and extend human and animal “</a:t>
            </a:r>
            <a:r>
              <a:rPr lang="en-US" dirty="0" err="1"/>
              <a:t>healthspan</a:t>
            </a:r>
            <a:r>
              <a:rPr lang="en-US" dirty="0"/>
              <a:t>”–-as well as lifespan–-by turning off major aging pathways in the body. But that is a discussion for another time.</a:t>
            </a:r>
          </a:p>
          <a:p>
            <a:r>
              <a:rPr lang="en-US" dirty="0"/>
              <a:t>What are some of the negative effects of </a:t>
            </a:r>
            <a:r>
              <a:rPr lang="en-US" dirty="0" err="1"/>
              <a:t>geroconversion</a:t>
            </a:r>
            <a:r>
              <a:rPr lang="en-US" dirty="0"/>
              <a:t>? Cancer is a big one, but here we will look at other deleterious effects leading to aging in later life. </a:t>
            </a:r>
          </a:p>
          <a:p>
            <a:endParaRPr lang="en-US" dirty="0"/>
          </a:p>
          <a:p>
            <a:endParaRPr lang="en-US" dirty="0"/>
          </a:p>
          <a:p>
            <a:endParaRPr lang="en-US" dirty="0"/>
          </a:p>
        </p:txBody>
      </p:sp>
    </p:spTree>
    <p:extLst>
      <p:ext uri="{BB962C8B-B14F-4D97-AF65-F5344CB8AC3E}">
        <p14:creationId xmlns:p14="http://schemas.microsoft.com/office/powerpoint/2010/main" val="4229677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8A14A-2D4D-A362-AA7A-BC80DEA31FC5}"/>
              </a:ext>
            </a:extLst>
          </p:cNvPr>
          <p:cNvSpPr>
            <a:spLocks noGrp="1"/>
          </p:cNvSpPr>
          <p:nvPr>
            <p:ph type="title"/>
          </p:nvPr>
        </p:nvSpPr>
        <p:spPr/>
        <p:txBody>
          <a:bodyPr/>
          <a:lstStyle/>
          <a:p>
            <a:r>
              <a:rPr lang="en-US" dirty="0"/>
              <a:t>Aging and Longevity</a:t>
            </a:r>
          </a:p>
        </p:txBody>
      </p:sp>
      <p:sp>
        <p:nvSpPr>
          <p:cNvPr id="3" name="Content Placeholder 2">
            <a:extLst>
              <a:ext uri="{FF2B5EF4-FFF2-40B4-BE49-F238E27FC236}">
                <a16:creationId xmlns:a16="http://schemas.microsoft.com/office/drawing/2014/main" id="{1A5DAAB9-DB3A-2431-1CA6-9C360E8E7441}"/>
              </a:ext>
            </a:extLst>
          </p:cNvPr>
          <p:cNvSpPr>
            <a:spLocks noGrp="1"/>
          </p:cNvSpPr>
          <p:nvPr>
            <p:ph idx="1"/>
          </p:nvPr>
        </p:nvSpPr>
        <p:spPr/>
        <p:txBody>
          <a:bodyPr>
            <a:normAutofit lnSpcReduction="10000"/>
          </a:bodyPr>
          <a:lstStyle/>
          <a:p>
            <a:r>
              <a:rPr lang="en-US" dirty="0"/>
              <a:t>If we look at brain changes over the lifespan, notice what’s decreasing from adolescence (see diagram): Grey matter volume, cortical thickness, cerebral volume, and the surface area of the cortex, all of which have to do with thinking, problem-solving, and memory.</a:t>
            </a:r>
          </a:p>
          <a:p>
            <a:endParaRPr lang="en-US" dirty="0"/>
          </a:p>
          <a:p>
            <a:r>
              <a:rPr lang="en-US" dirty="0"/>
              <a:t>From adolescence on, the brain is literally shrinking. White matter connections begin to decrease in middle-age, which connect all of those areas for thinking and memory to each other and are responsible for humans’ incredibly diverse intelligences, abilities, and skills.</a:t>
            </a:r>
          </a:p>
          <a:p>
            <a:endParaRPr lang="en-US" dirty="0"/>
          </a:p>
          <a:p>
            <a:endParaRPr lang="en-US" dirty="0"/>
          </a:p>
        </p:txBody>
      </p:sp>
    </p:spTree>
    <p:extLst>
      <p:ext uri="{BB962C8B-B14F-4D97-AF65-F5344CB8AC3E}">
        <p14:creationId xmlns:p14="http://schemas.microsoft.com/office/powerpoint/2010/main" val="61124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4FC32-06F8-F8B8-2E1B-EF4271D52AAA}"/>
              </a:ext>
            </a:extLst>
          </p:cNvPr>
          <p:cNvSpPr>
            <a:spLocks noGrp="1"/>
          </p:cNvSpPr>
          <p:nvPr>
            <p:ph type="title"/>
          </p:nvPr>
        </p:nvSpPr>
        <p:spPr/>
        <p:txBody>
          <a:bodyPr/>
          <a:lstStyle/>
          <a:p>
            <a:r>
              <a:rPr lang="en-US" dirty="0"/>
              <a:t>Brain Changes Across the Lifespan</a:t>
            </a:r>
          </a:p>
        </p:txBody>
      </p:sp>
      <p:pic>
        <p:nvPicPr>
          <p:cNvPr id="5" name="Content Placeholder 4" descr="A picture containing text, line, screenshot, plot&#10;&#10;Description automatically generated">
            <a:extLst>
              <a:ext uri="{FF2B5EF4-FFF2-40B4-BE49-F238E27FC236}">
                <a16:creationId xmlns:a16="http://schemas.microsoft.com/office/drawing/2014/main" id="{9113028A-2DE3-1059-240C-973B51ED753D}"/>
              </a:ext>
            </a:extLst>
          </p:cNvPr>
          <p:cNvPicPr>
            <a:picLocks noGrp="1" noChangeAspect="1"/>
          </p:cNvPicPr>
          <p:nvPr>
            <p:ph idx="1"/>
          </p:nvPr>
        </p:nvPicPr>
        <p:blipFill>
          <a:blip r:embed="rId2"/>
          <a:stretch>
            <a:fillRect/>
          </a:stretch>
        </p:blipFill>
        <p:spPr>
          <a:xfrm>
            <a:off x="1845426" y="2244436"/>
            <a:ext cx="7547956" cy="4355869"/>
          </a:xfrm>
        </p:spPr>
      </p:pic>
    </p:spTree>
    <p:extLst>
      <p:ext uri="{BB962C8B-B14F-4D97-AF65-F5344CB8AC3E}">
        <p14:creationId xmlns:p14="http://schemas.microsoft.com/office/powerpoint/2010/main" val="298257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818D5-27BE-6E4D-C6E4-13A69FA102B3}"/>
              </a:ext>
            </a:extLst>
          </p:cNvPr>
          <p:cNvSpPr>
            <a:spLocks noGrp="1"/>
          </p:cNvSpPr>
          <p:nvPr>
            <p:ph type="title"/>
          </p:nvPr>
        </p:nvSpPr>
        <p:spPr/>
        <p:txBody>
          <a:bodyPr/>
          <a:lstStyle/>
          <a:p>
            <a:r>
              <a:rPr lang="en-US" dirty="0"/>
              <a:t>Neurodevelopmental Disorders and Disease</a:t>
            </a:r>
          </a:p>
        </p:txBody>
      </p:sp>
      <p:sp>
        <p:nvSpPr>
          <p:cNvPr id="3" name="Content Placeholder 2">
            <a:extLst>
              <a:ext uri="{FF2B5EF4-FFF2-40B4-BE49-F238E27FC236}">
                <a16:creationId xmlns:a16="http://schemas.microsoft.com/office/drawing/2014/main" id="{5312879D-1948-607A-2C64-48C781D8CB68}"/>
              </a:ext>
            </a:extLst>
          </p:cNvPr>
          <p:cNvSpPr>
            <a:spLocks noGrp="1"/>
          </p:cNvSpPr>
          <p:nvPr>
            <p:ph idx="1"/>
          </p:nvPr>
        </p:nvSpPr>
        <p:spPr>
          <a:xfrm>
            <a:off x="680321" y="2336873"/>
            <a:ext cx="10259228" cy="3599316"/>
          </a:xfrm>
        </p:spPr>
        <p:txBody>
          <a:bodyPr>
            <a:normAutofit fontScale="85000" lnSpcReduction="10000"/>
          </a:bodyPr>
          <a:lstStyle/>
          <a:p>
            <a:r>
              <a:rPr lang="en-US" dirty="0"/>
              <a:t>Neurodevelopmental disorders like autism (ASD), problems with attention (ADHD), anxiety (ANX), mood disorders (MDD/BD), and schizophrenia (SCZ) are rampant in early life. Why these disorders of development in childhood and adolescence? </a:t>
            </a:r>
          </a:p>
          <a:p>
            <a:endParaRPr lang="en-US" dirty="0"/>
          </a:p>
          <a:p>
            <a:r>
              <a:rPr lang="en-US" dirty="0"/>
              <a:t>Well, for one thing, your “genome”–-the 23 pairs of chromosomes that are the blueprint of your future–-can be mis-programmed from the start (no blueprint is perfect) and the programming of these genes can easily go astray during development due to both internal programming errors (there are up to 50,000 genes on these 23 chromosome pairs with over 3.1 billion base pairs of DNA) as well as extensive external insults from the environment during development such as childhood diseases; childhood abuse; exposure to alcohol, tobacco, and illicit drugs; neurotoxicants such as lead and arsenic, and so on. Lots can go wrong.</a:t>
            </a:r>
          </a:p>
        </p:txBody>
      </p:sp>
    </p:spTree>
    <p:extLst>
      <p:ext uri="{BB962C8B-B14F-4D97-AF65-F5344CB8AC3E}">
        <p14:creationId xmlns:p14="http://schemas.microsoft.com/office/powerpoint/2010/main" val="374327510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51</TotalTime>
  <Words>1717</Words>
  <Application>Microsoft Macintosh PowerPoint</Application>
  <PresentationFormat>Widescreen</PresentationFormat>
  <Paragraphs>53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-apple-system</vt:lpstr>
      <vt:lpstr>Arial</vt:lpstr>
      <vt:lpstr>Times New Roman</vt:lpstr>
      <vt:lpstr>Trebuchet MS</vt:lpstr>
      <vt:lpstr>Berlin</vt:lpstr>
      <vt:lpstr>Chronic Diseases of Aging that Shorten Lifespan</vt:lpstr>
      <vt:lpstr>Why Do We Age?</vt:lpstr>
      <vt:lpstr>Why Do We Age? - 2</vt:lpstr>
      <vt:lpstr>Why Do We Age? - 3</vt:lpstr>
      <vt:lpstr>Why Do We Age? - 4</vt:lpstr>
      <vt:lpstr>Why Do We Age? - 5</vt:lpstr>
      <vt:lpstr>Aging and Longevity</vt:lpstr>
      <vt:lpstr>Brain Changes Across the Lifespan</vt:lpstr>
      <vt:lpstr>Neurodevelopmental Disorders and Disease</vt:lpstr>
      <vt:lpstr>Chronic Diseases of Aging</vt:lpstr>
      <vt:lpstr>Modern Humans are “Wired” for a Quick Ascent and a Slow Decline </vt:lpstr>
      <vt:lpstr>Neurodegenerative Diseases and Disorders</vt:lpstr>
      <vt:lpstr>Neurodegenerative Diseases and Disorders - 2</vt:lpstr>
      <vt:lpstr>Neurodegenerative Diseases and Disorders - 3</vt:lpstr>
      <vt:lpstr>Neurodegenerative Diseases and Disorders - 4</vt:lpstr>
      <vt:lpstr>Neurodegenerative Diseases and Disorders - 5</vt:lpstr>
      <vt:lpstr>Neurodegenerative Diseases and Disorders - 6</vt:lpstr>
      <vt:lpstr>Neurodegenerative Diseases and Disorders - 7</vt:lpstr>
      <vt:lpstr>Retracing the Steps of Human Ontogeny: Exploring Development from the End to the Beginning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Diseases of Aging that Shorten Lifespan</dc:title>
  <dc:creator>Dr. Jay Seitz</dc:creator>
  <cp:lastModifiedBy>Dr. Jay Seitz</cp:lastModifiedBy>
  <cp:revision>5</cp:revision>
  <dcterms:created xsi:type="dcterms:W3CDTF">2023-06-13T20:27:41Z</dcterms:created>
  <dcterms:modified xsi:type="dcterms:W3CDTF">2023-07-05T20:12:36Z</dcterms:modified>
</cp:coreProperties>
</file>