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42"/>
    <p:restoredTop sz="94726"/>
  </p:normalViewPr>
  <p:slideViewPr>
    <p:cSldViewPr snapToGrid="0">
      <p:cViewPr varScale="1">
        <p:scale>
          <a:sx n="123" d="100"/>
          <a:sy n="123" d="100"/>
        </p:scale>
        <p:origin x="39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46563D-BF2B-7E4E-BD60-AB3CA9E8AFF7}" type="datetimeFigureOut">
              <a:rPr lang="en-US" smtClean="0"/>
              <a:t>7/16/24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CAED0E-800F-8E4E-BC72-2C4CAA210F7B}" type="slidenum">
              <a:rPr lang="en-US" smtClean="0"/>
              <a:t>‹#›</a:t>
            </a:fld>
            <a:endParaRPr lang="en-US"/>
          </a:p>
        </p:txBody>
      </p:sp>
    </p:spTree>
    <p:extLst>
      <p:ext uri="{BB962C8B-B14F-4D97-AF65-F5344CB8AC3E}">
        <p14:creationId xmlns:p14="http://schemas.microsoft.com/office/powerpoint/2010/main" val="2091428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CAED0E-800F-8E4E-BC72-2C4CAA210F7B}" type="slidenum">
              <a:rPr lang="en-US" smtClean="0"/>
              <a:t>5</a:t>
            </a:fld>
            <a:endParaRPr lang="en-US"/>
          </a:p>
        </p:txBody>
      </p:sp>
    </p:spTree>
    <p:extLst>
      <p:ext uri="{BB962C8B-B14F-4D97-AF65-F5344CB8AC3E}">
        <p14:creationId xmlns:p14="http://schemas.microsoft.com/office/powerpoint/2010/main" val="1774081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CAED0E-800F-8E4E-BC72-2C4CAA210F7B}" type="slidenum">
              <a:rPr lang="en-US" smtClean="0"/>
              <a:t>7</a:t>
            </a:fld>
            <a:endParaRPr lang="en-US"/>
          </a:p>
        </p:txBody>
      </p:sp>
    </p:spTree>
    <p:extLst>
      <p:ext uri="{BB962C8B-B14F-4D97-AF65-F5344CB8AC3E}">
        <p14:creationId xmlns:p14="http://schemas.microsoft.com/office/powerpoint/2010/main" val="871417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CAED0E-800F-8E4E-BC72-2C4CAA210F7B}" type="slidenum">
              <a:rPr lang="en-US" smtClean="0"/>
              <a:t>8</a:t>
            </a:fld>
            <a:endParaRPr lang="en-US"/>
          </a:p>
        </p:txBody>
      </p:sp>
    </p:spTree>
    <p:extLst>
      <p:ext uri="{BB962C8B-B14F-4D97-AF65-F5344CB8AC3E}">
        <p14:creationId xmlns:p14="http://schemas.microsoft.com/office/powerpoint/2010/main" val="1144058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7/16/24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7/16/24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7/16/24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7/16/24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7/16/24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7/16/24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7/16/24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7/16/24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7/16/24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7/16/24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7/16/24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7/16/24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7/16/24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7/16/24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7/16/24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2F5EF-F4CD-457F-4C2C-4B90CE655022}"/>
              </a:ext>
            </a:extLst>
          </p:cNvPr>
          <p:cNvSpPr>
            <a:spLocks noGrp="1"/>
          </p:cNvSpPr>
          <p:nvPr>
            <p:ph type="ctrTitle"/>
          </p:nvPr>
        </p:nvSpPr>
        <p:spPr/>
        <p:txBody>
          <a:bodyPr/>
          <a:lstStyle/>
          <a:p>
            <a:r>
              <a:rPr lang="en-US" dirty="0"/>
              <a:t>Neurocognitive Disorders</a:t>
            </a:r>
          </a:p>
        </p:txBody>
      </p:sp>
      <p:sp>
        <p:nvSpPr>
          <p:cNvPr id="3" name="Subtitle 2">
            <a:extLst>
              <a:ext uri="{FF2B5EF4-FFF2-40B4-BE49-F238E27FC236}">
                <a16:creationId xmlns:a16="http://schemas.microsoft.com/office/drawing/2014/main" id="{FEAE1FE5-72D8-B2C3-1D3E-73B9F87A806B}"/>
              </a:ext>
            </a:extLst>
          </p:cNvPr>
          <p:cNvSpPr>
            <a:spLocks noGrp="1"/>
          </p:cNvSpPr>
          <p:nvPr>
            <p:ph type="subTitle" idx="1"/>
          </p:nvPr>
        </p:nvSpPr>
        <p:spPr/>
        <p:txBody>
          <a:bodyPr>
            <a:noAutofit/>
          </a:bodyPr>
          <a:lstStyle/>
          <a:p>
            <a:r>
              <a:rPr lang="en-US" sz="1200" b="1" dirty="0"/>
              <a:t>- Dr. Jay Seitz</a:t>
            </a:r>
          </a:p>
          <a:p>
            <a:r>
              <a:rPr lang="en-US" sz="1200" b="1" dirty="0"/>
              <a:t>Neurocognitive disorders (NCD) </a:t>
            </a:r>
            <a:r>
              <a:rPr lang="en-US" sz="1200" dirty="0"/>
              <a:t>are a class of brain disorders that impact mental health by </a:t>
            </a:r>
            <a:r>
              <a:rPr lang="en-US" sz="1200" b="1" dirty="0"/>
              <a:t>primarily affecting cognition</a:t>
            </a:r>
            <a:r>
              <a:rPr lang="en-US" sz="1200" dirty="0"/>
              <a:t>.</a:t>
            </a:r>
          </a:p>
        </p:txBody>
      </p:sp>
    </p:spTree>
    <p:extLst>
      <p:ext uri="{BB962C8B-B14F-4D97-AF65-F5344CB8AC3E}">
        <p14:creationId xmlns:p14="http://schemas.microsoft.com/office/powerpoint/2010/main" val="3242961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EF30A-AC0E-8EB8-F67C-674F582EC86C}"/>
              </a:ext>
            </a:extLst>
          </p:cNvPr>
          <p:cNvSpPr>
            <a:spLocks noGrp="1"/>
          </p:cNvSpPr>
          <p:nvPr>
            <p:ph type="title"/>
          </p:nvPr>
        </p:nvSpPr>
        <p:spPr/>
        <p:txBody>
          <a:bodyPr/>
          <a:lstStyle/>
          <a:p>
            <a:r>
              <a:rPr lang="en-US"/>
              <a:t>Neurocognitive Disorders</a:t>
            </a:r>
          </a:p>
        </p:txBody>
      </p:sp>
      <p:sp>
        <p:nvSpPr>
          <p:cNvPr id="3" name="Content Placeholder 2">
            <a:extLst>
              <a:ext uri="{FF2B5EF4-FFF2-40B4-BE49-F238E27FC236}">
                <a16:creationId xmlns:a16="http://schemas.microsoft.com/office/drawing/2014/main" id="{EBAF5F65-61D8-81D7-A4E9-84D679F1C309}"/>
              </a:ext>
            </a:extLst>
          </p:cNvPr>
          <p:cNvSpPr>
            <a:spLocks noGrp="1"/>
          </p:cNvSpPr>
          <p:nvPr>
            <p:ph idx="1"/>
          </p:nvPr>
        </p:nvSpPr>
        <p:spPr/>
        <p:txBody>
          <a:bodyPr>
            <a:normAutofit fontScale="92500" lnSpcReduction="10000"/>
          </a:bodyPr>
          <a:lstStyle/>
          <a:p>
            <a:r>
              <a:rPr lang="en-US" b="1" dirty="0"/>
              <a:t>Traumatic brain injury</a:t>
            </a:r>
          </a:p>
          <a:p>
            <a:pPr marL="457200" lvl="1" indent="0">
              <a:buNone/>
            </a:pPr>
            <a:r>
              <a:rPr lang="en-US" dirty="0"/>
              <a:t>a. Loss of consciousness</a:t>
            </a:r>
          </a:p>
          <a:p>
            <a:pPr marL="457200" lvl="1" indent="0">
              <a:buNone/>
            </a:pPr>
            <a:r>
              <a:rPr lang="en-US" dirty="0"/>
              <a:t>b. Posttraumatic amnesia</a:t>
            </a:r>
          </a:p>
          <a:p>
            <a:pPr marL="457200" lvl="1" indent="0">
              <a:buNone/>
            </a:pPr>
            <a:r>
              <a:rPr lang="en-US" dirty="0"/>
              <a:t>c. Disorientation and confusion</a:t>
            </a:r>
          </a:p>
          <a:p>
            <a:pPr marL="457200" lvl="1" indent="0">
              <a:buNone/>
            </a:pPr>
            <a:r>
              <a:rPr lang="en-US" dirty="0"/>
              <a:t>d. Neurological signs (seizures, visual field cuts, anosmia, hemiparesis)</a:t>
            </a:r>
          </a:p>
          <a:p>
            <a:r>
              <a:rPr lang="en-US" b="1" dirty="0"/>
              <a:t>Substance/medication use</a:t>
            </a:r>
          </a:p>
          <a:p>
            <a:pPr marL="457200" lvl="1" indent="0">
              <a:buNone/>
            </a:pPr>
            <a:r>
              <a:rPr lang="en-US" dirty="0"/>
              <a:t>a. Symptoms persist beyond the duration of intoxication and withdrawal</a:t>
            </a:r>
          </a:p>
          <a:p>
            <a:pPr marL="457200" lvl="1" indent="0">
              <a:buNone/>
            </a:pPr>
            <a:r>
              <a:rPr lang="en-US" dirty="0"/>
              <a:t>b. Alcohol, sedatives, hypnotics, anxiolytics, inhalants</a:t>
            </a:r>
          </a:p>
          <a:p>
            <a:r>
              <a:rPr lang="en-US" b="1" dirty="0"/>
              <a:t>HIV infection</a:t>
            </a:r>
          </a:p>
          <a:p>
            <a:pPr marL="457200" lvl="1" indent="0">
              <a:buNone/>
            </a:pPr>
            <a:r>
              <a:rPr lang="en-US" dirty="0"/>
              <a:t>a. Not explained by secondary brain diseases (progressive multifocal leukoencephalopathy or cryptococcal meningitis)</a:t>
            </a:r>
          </a:p>
        </p:txBody>
      </p:sp>
    </p:spTree>
    <p:extLst>
      <p:ext uri="{BB962C8B-B14F-4D97-AF65-F5344CB8AC3E}">
        <p14:creationId xmlns:p14="http://schemas.microsoft.com/office/powerpoint/2010/main" val="2615247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EF30A-AC0E-8EB8-F67C-674F582EC86C}"/>
              </a:ext>
            </a:extLst>
          </p:cNvPr>
          <p:cNvSpPr>
            <a:spLocks noGrp="1"/>
          </p:cNvSpPr>
          <p:nvPr>
            <p:ph type="title"/>
          </p:nvPr>
        </p:nvSpPr>
        <p:spPr/>
        <p:txBody>
          <a:bodyPr/>
          <a:lstStyle/>
          <a:p>
            <a:r>
              <a:rPr lang="en-US"/>
              <a:t>Neurocognitive Disorders</a:t>
            </a:r>
          </a:p>
        </p:txBody>
      </p:sp>
      <p:sp>
        <p:nvSpPr>
          <p:cNvPr id="3" name="Content Placeholder 2">
            <a:extLst>
              <a:ext uri="{FF2B5EF4-FFF2-40B4-BE49-F238E27FC236}">
                <a16:creationId xmlns:a16="http://schemas.microsoft.com/office/drawing/2014/main" id="{EBAF5F65-61D8-81D7-A4E9-84D679F1C309}"/>
              </a:ext>
            </a:extLst>
          </p:cNvPr>
          <p:cNvSpPr>
            <a:spLocks noGrp="1"/>
          </p:cNvSpPr>
          <p:nvPr>
            <p:ph idx="1"/>
          </p:nvPr>
        </p:nvSpPr>
        <p:spPr/>
        <p:txBody>
          <a:bodyPr>
            <a:normAutofit fontScale="85000" lnSpcReduction="20000"/>
          </a:bodyPr>
          <a:lstStyle/>
          <a:p>
            <a:r>
              <a:rPr lang="en-US" b="1" dirty="0"/>
              <a:t>Prion disease: Transmissible spongiform encephalopathies (TSEs) that comprise a group of progressive, incurable, and fatal conditions that are associated with prions (misfolded proteins) that affect the brain and nervous system of animals including humans, cattle, and sheep.</a:t>
            </a:r>
          </a:p>
          <a:p>
            <a:pPr marL="457200" lvl="1" indent="0">
              <a:buNone/>
            </a:pPr>
            <a:r>
              <a:rPr lang="en-US" dirty="0"/>
              <a:t>a. Insidious onset and rapid progression of impairment</a:t>
            </a:r>
          </a:p>
          <a:p>
            <a:pPr marL="457200" lvl="1" indent="0">
              <a:buNone/>
            </a:pPr>
            <a:r>
              <a:rPr lang="en-US" dirty="0"/>
              <a:t>b. There are motor features such as myoclonus, ataxia or biomarker evidence</a:t>
            </a:r>
          </a:p>
          <a:p>
            <a:r>
              <a:rPr lang="en-US" b="1" dirty="0"/>
              <a:t>Parkinson’s disease</a:t>
            </a:r>
          </a:p>
          <a:p>
            <a:pPr marL="457200" lvl="1" indent="0">
              <a:buNone/>
            </a:pPr>
            <a:r>
              <a:rPr lang="en-US" dirty="0"/>
              <a:t>a. Insidious onset and rapid progression of impairment</a:t>
            </a:r>
          </a:p>
          <a:p>
            <a:r>
              <a:rPr lang="en-US" b="1" dirty="0"/>
              <a:t>Huntington’s disease</a:t>
            </a:r>
          </a:p>
          <a:p>
            <a:pPr marL="457200" lvl="1" indent="0">
              <a:buNone/>
            </a:pPr>
            <a:r>
              <a:rPr lang="en-US" dirty="0"/>
              <a:t>a. Insidious onset and rapid progression of impairment</a:t>
            </a:r>
          </a:p>
          <a:p>
            <a:r>
              <a:rPr lang="en-US" b="1" dirty="0"/>
              <a:t>Another medical condition</a:t>
            </a:r>
          </a:p>
          <a:p>
            <a:r>
              <a:rPr lang="en-US" b="1" dirty="0"/>
              <a:t>Multiple etiologies</a:t>
            </a:r>
          </a:p>
          <a:p>
            <a:r>
              <a:rPr lang="en-US" b="1" dirty="0"/>
              <a:t>Unspecified</a:t>
            </a:r>
          </a:p>
          <a:p>
            <a:endParaRPr lang="en-US" dirty="0"/>
          </a:p>
        </p:txBody>
      </p:sp>
    </p:spTree>
    <p:extLst>
      <p:ext uri="{BB962C8B-B14F-4D97-AF65-F5344CB8AC3E}">
        <p14:creationId xmlns:p14="http://schemas.microsoft.com/office/powerpoint/2010/main" val="2048216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EF30A-AC0E-8EB8-F67C-674F582EC86C}"/>
              </a:ext>
            </a:extLst>
          </p:cNvPr>
          <p:cNvSpPr>
            <a:spLocks noGrp="1"/>
          </p:cNvSpPr>
          <p:nvPr>
            <p:ph type="title"/>
          </p:nvPr>
        </p:nvSpPr>
        <p:spPr/>
        <p:txBody>
          <a:bodyPr/>
          <a:lstStyle/>
          <a:p>
            <a:r>
              <a:rPr lang="en-US"/>
              <a:t>Neurocognitive Disorders</a:t>
            </a:r>
          </a:p>
        </p:txBody>
      </p:sp>
      <p:sp>
        <p:nvSpPr>
          <p:cNvPr id="3" name="Content Placeholder 2">
            <a:extLst>
              <a:ext uri="{FF2B5EF4-FFF2-40B4-BE49-F238E27FC236}">
                <a16:creationId xmlns:a16="http://schemas.microsoft.com/office/drawing/2014/main" id="{EBAF5F65-61D8-81D7-A4E9-84D679F1C309}"/>
              </a:ext>
            </a:extLst>
          </p:cNvPr>
          <p:cNvSpPr>
            <a:spLocks noGrp="1"/>
          </p:cNvSpPr>
          <p:nvPr>
            <p:ph idx="1"/>
          </p:nvPr>
        </p:nvSpPr>
        <p:spPr/>
        <p:txBody>
          <a:bodyPr>
            <a:normAutofit/>
          </a:bodyPr>
          <a:lstStyle/>
          <a:p>
            <a:r>
              <a:rPr lang="en-US" b="1" dirty="0"/>
              <a:t>Mild Neurocognitive Disorder</a:t>
            </a:r>
          </a:p>
          <a:p>
            <a:pPr marL="800100" lvl="1" indent="-342900">
              <a:buFont typeface="+mj-lt"/>
              <a:buAutoNum type="alphaLcParenR"/>
            </a:pPr>
            <a:r>
              <a:rPr lang="en-US" dirty="0"/>
              <a:t>Evidence of modest cognitive decline from a previous level of performance in one or more cognitive domains but the deficits do not interfere with the capacity for independence in everyday activities.</a:t>
            </a:r>
          </a:p>
          <a:p>
            <a:pPr marL="800100" lvl="1" indent="-342900">
              <a:buFont typeface="+mj-lt"/>
              <a:buAutoNum type="alphaLcParenR"/>
            </a:pPr>
            <a:r>
              <a:rPr lang="en-US" dirty="0"/>
              <a:t>With/without behavioral disturbance.</a:t>
            </a:r>
          </a:p>
          <a:p>
            <a:r>
              <a:rPr lang="en-US" b="1" dirty="0"/>
              <a:t>The primary risk factor is </a:t>
            </a:r>
            <a:r>
              <a:rPr lang="en-US" b="1" u="sng" dirty="0"/>
              <a:t>age</a:t>
            </a:r>
            <a:r>
              <a:rPr lang="en-US" b="1" dirty="0"/>
              <a:t> for both Major and Minor NCD.</a:t>
            </a:r>
          </a:p>
          <a:p>
            <a:r>
              <a:rPr lang="en-US" b="1" dirty="0"/>
              <a:t>Distinction between Mild NCD and major depressive disorder (MDD) </a:t>
            </a:r>
            <a:r>
              <a:rPr lang="en-US" dirty="0"/>
              <a:t>can be challenging, but in MDD, nonspecific or variable cognitive performance is seen in memory and executive function.</a:t>
            </a:r>
          </a:p>
          <a:p>
            <a:r>
              <a:rPr lang="en-US" dirty="0"/>
              <a:t>NCDs must be </a:t>
            </a:r>
            <a:r>
              <a:rPr lang="en-US" b="1" dirty="0"/>
              <a:t>differentially diagnosed </a:t>
            </a:r>
            <a:r>
              <a:rPr lang="en-US" dirty="0"/>
              <a:t>from neurodevelopmental disorders.</a:t>
            </a:r>
          </a:p>
        </p:txBody>
      </p:sp>
    </p:spTree>
    <p:extLst>
      <p:ext uri="{BB962C8B-B14F-4D97-AF65-F5344CB8AC3E}">
        <p14:creationId xmlns:p14="http://schemas.microsoft.com/office/powerpoint/2010/main" val="1974264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EF30A-AC0E-8EB8-F67C-674F582EC86C}"/>
              </a:ext>
            </a:extLst>
          </p:cNvPr>
          <p:cNvSpPr>
            <a:spLocks noGrp="1"/>
          </p:cNvSpPr>
          <p:nvPr>
            <p:ph type="title"/>
          </p:nvPr>
        </p:nvSpPr>
        <p:spPr/>
        <p:txBody>
          <a:bodyPr/>
          <a:lstStyle/>
          <a:p>
            <a:r>
              <a:rPr lang="en-US"/>
              <a:t>Neurocognitive Disorders</a:t>
            </a:r>
          </a:p>
        </p:txBody>
      </p:sp>
      <p:sp>
        <p:nvSpPr>
          <p:cNvPr id="3" name="Content Placeholder 2">
            <a:extLst>
              <a:ext uri="{FF2B5EF4-FFF2-40B4-BE49-F238E27FC236}">
                <a16:creationId xmlns:a16="http://schemas.microsoft.com/office/drawing/2014/main" id="{EBAF5F65-61D8-81D7-A4E9-84D679F1C309}"/>
              </a:ext>
            </a:extLst>
          </p:cNvPr>
          <p:cNvSpPr>
            <a:spLocks noGrp="1"/>
          </p:cNvSpPr>
          <p:nvPr>
            <p:ph idx="1"/>
          </p:nvPr>
        </p:nvSpPr>
        <p:spPr/>
        <p:txBody>
          <a:bodyPr/>
          <a:lstStyle/>
          <a:p>
            <a:r>
              <a:rPr lang="en-US" b="1" dirty="0"/>
              <a:t>Neurocognitive disorders (NCD) </a:t>
            </a:r>
            <a:r>
              <a:rPr lang="en-US" dirty="0"/>
              <a:t>are a class of brain disorders that impact mental health by primarily affecting cognition—thinking and memory—and related cognitive abilities such as language, learning, and attention. </a:t>
            </a:r>
          </a:p>
          <a:p>
            <a:r>
              <a:rPr lang="en-US" b="1" dirty="0"/>
              <a:t>They are acquired disorders </a:t>
            </a:r>
            <a:r>
              <a:rPr lang="en-US" dirty="0"/>
              <a:t>and hence are not classed under neurodevelopmental disorders and disease, which emerge in infancy and childhood and include disorders such as autistic spectrum disorders, learning disorders like dyslexia, and intellectual disabilities such as Down’s syndrome.</a:t>
            </a:r>
          </a:p>
        </p:txBody>
      </p:sp>
    </p:spTree>
    <p:extLst>
      <p:ext uri="{BB962C8B-B14F-4D97-AF65-F5344CB8AC3E}">
        <p14:creationId xmlns:p14="http://schemas.microsoft.com/office/powerpoint/2010/main" val="4217457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EF30A-AC0E-8EB8-F67C-674F582EC86C}"/>
              </a:ext>
            </a:extLst>
          </p:cNvPr>
          <p:cNvSpPr>
            <a:spLocks noGrp="1"/>
          </p:cNvSpPr>
          <p:nvPr>
            <p:ph type="title"/>
          </p:nvPr>
        </p:nvSpPr>
        <p:spPr/>
        <p:txBody>
          <a:bodyPr/>
          <a:lstStyle/>
          <a:p>
            <a:r>
              <a:rPr lang="en-US" dirty="0"/>
              <a:t>Neurocognitive Disorders</a:t>
            </a:r>
          </a:p>
        </p:txBody>
      </p:sp>
      <p:sp>
        <p:nvSpPr>
          <p:cNvPr id="3" name="Content Placeholder 2">
            <a:extLst>
              <a:ext uri="{FF2B5EF4-FFF2-40B4-BE49-F238E27FC236}">
                <a16:creationId xmlns:a16="http://schemas.microsoft.com/office/drawing/2014/main" id="{EBAF5F65-61D8-81D7-A4E9-84D679F1C309}"/>
              </a:ext>
            </a:extLst>
          </p:cNvPr>
          <p:cNvSpPr>
            <a:spLocks noGrp="1"/>
          </p:cNvSpPr>
          <p:nvPr>
            <p:ph idx="1"/>
          </p:nvPr>
        </p:nvSpPr>
        <p:spPr/>
        <p:txBody>
          <a:bodyPr/>
          <a:lstStyle/>
          <a:p>
            <a:r>
              <a:rPr lang="en-US" dirty="0"/>
              <a:t>Neurocognitive disorders include </a:t>
            </a:r>
            <a:r>
              <a:rPr lang="en-US" b="1" dirty="0"/>
              <a:t>delirium</a:t>
            </a:r>
            <a:r>
              <a:rPr lang="en-US" dirty="0"/>
              <a:t>—disturbances in consciousness, attention, and cognition—as well as the minor and major forms of NCD known as the </a:t>
            </a:r>
            <a:r>
              <a:rPr lang="en-US" b="1" dirty="0"/>
              <a:t>dementias</a:t>
            </a:r>
            <a:r>
              <a:rPr lang="en-US" dirty="0"/>
              <a:t>. </a:t>
            </a:r>
          </a:p>
          <a:p>
            <a:r>
              <a:rPr lang="en-US" i="1" dirty="0"/>
              <a:t>Mild cognitive impairment (MCI)—</a:t>
            </a:r>
            <a:r>
              <a:rPr lang="en-US" dirty="0"/>
              <a:t>now listed as </a:t>
            </a:r>
            <a:r>
              <a:rPr lang="en-US" b="1" dirty="0"/>
              <a:t>mild neurocognitive disorder in DSM-5—</a:t>
            </a:r>
            <a:r>
              <a:rPr lang="en-US" dirty="0"/>
              <a:t>results in diminished cognitive abilities that are not expected for an individual’s education or age but do not interfere with activities of daily living (ADLs). They may occur as a transitional stage before evolving into dementia, a major form of NCD.</a:t>
            </a:r>
          </a:p>
          <a:p>
            <a:r>
              <a:rPr lang="en-US" dirty="0"/>
              <a:t>There is also a large class of neurodegenerative disorders such as Alzheimer’s and Parkinson’s disease that have differential impacts on cognition. </a:t>
            </a:r>
            <a:r>
              <a:rPr lang="en-US" b="1" dirty="0"/>
              <a:t>Neurodegenerative disorders are, however, chronic diseases of aging</a:t>
            </a:r>
            <a:r>
              <a:rPr lang="en-US" dirty="0"/>
              <a:t> whereas neurocognitive disorders are strictly disorders of cognition regardless of age effects.</a:t>
            </a:r>
          </a:p>
          <a:p>
            <a:endParaRPr lang="en-US" dirty="0"/>
          </a:p>
        </p:txBody>
      </p:sp>
    </p:spTree>
    <p:extLst>
      <p:ext uri="{BB962C8B-B14F-4D97-AF65-F5344CB8AC3E}">
        <p14:creationId xmlns:p14="http://schemas.microsoft.com/office/powerpoint/2010/main" val="264014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EF30A-AC0E-8EB8-F67C-674F582EC86C}"/>
              </a:ext>
            </a:extLst>
          </p:cNvPr>
          <p:cNvSpPr>
            <a:spLocks noGrp="1"/>
          </p:cNvSpPr>
          <p:nvPr>
            <p:ph type="title"/>
          </p:nvPr>
        </p:nvSpPr>
        <p:spPr/>
        <p:txBody>
          <a:bodyPr/>
          <a:lstStyle/>
          <a:p>
            <a:r>
              <a:rPr lang="en-US"/>
              <a:t>Neurocognitive Disorders</a:t>
            </a:r>
          </a:p>
        </p:txBody>
      </p:sp>
      <p:sp>
        <p:nvSpPr>
          <p:cNvPr id="3" name="Content Placeholder 2">
            <a:extLst>
              <a:ext uri="{FF2B5EF4-FFF2-40B4-BE49-F238E27FC236}">
                <a16:creationId xmlns:a16="http://schemas.microsoft.com/office/drawing/2014/main" id="{EBAF5F65-61D8-81D7-A4E9-84D679F1C309}"/>
              </a:ext>
            </a:extLst>
          </p:cNvPr>
          <p:cNvSpPr>
            <a:spLocks noGrp="1"/>
          </p:cNvSpPr>
          <p:nvPr>
            <p:ph idx="1"/>
          </p:nvPr>
        </p:nvSpPr>
        <p:spPr/>
        <p:txBody>
          <a:bodyPr>
            <a:normAutofit fontScale="92500" lnSpcReduction="10000"/>
          </a:bodyPr>
          <a:lstStyle/>
          <a:p>
            <a:r>
              <a:rPr lang="en-US" dirty="0"/>
              <a:t>In DSM-5, neurocognitive disorders are grouped into </a:t>
            </a:r>
            <a:r>
              <a:rPr lang="en-US" sz="2200" b="1" dirty="0"/>
              <a:t>six major categories </a:t>
            </a:r>
            <a:r>
              <a:rPr lang="en-US" dirty="0"/>
              <a:t>including complex attention, executive functions, learning and memory, language, social cognition, complex attention, and perceptual-motor functions.</a:t>
            </a:r>
          </a:p>
          <a:p>
            <a:r>
              <a:rPr lang="en-US" dirty="0"/>
              <a:t>(1) “</a:t>
            </a:r>
            <a:r>
              <a:rPr lang="en-US" b="1" dirty="0"/>
              <a:t>Complex attention</a:t>
            </a:r>
            <a:r>
              <a:rPr lang="en-US" dirty="0"/>
              <a:t>” includes selective, divided, and sustained attention as well as processing speed.</a:t>
            </a:r>
          </a:p>
          <a:p>
            <a:r>
              <a:rPr lang="en-US" dirty="0"/>
              <a:t>(2) “</a:t>
            </a:r>
            <a:r>
              <a:rPr lang="en-US" b="1" dirty="0"/>
              <a:t>Executive functions</a:t>
            </a:r>
            <a:r>
              <a:rPr lang="en-US" dirty="0"/>
              <a:t>” include working memory, decision-making, planning, feedback/error correction, inhibition/overriding habits, and cognitive/mental flexibility (ability to shift between concepts, tasks or rules).</a:t>
            </a:r>
          </a:p>
          <a:p>
            <a:r>
              <a:rPr lang="en-US" dirty="0"/>
              <a:t>(3) “</a:t>
            </a:r>
            <a:r>
              <a:rPr lang="en-US" b="1" dirty="0"/>
              <a:t>Learning and memory</a:t>
            </a:r>
            <a:r>
              <a:rPr lang="en-US" dirty="0"/>
              <a:t>” includes </a:t>
            </a:r>
            <a:r>
              <a:rPr lang="en-US" i="1" dirty="0"/>
              <a:t>immediate memory </a:t>
            </a:r>
            <a:r>
              <a:rPr lang="en-US" dirty="0"/>
              <a:t>(“working memory”), </a:t>
            </a:r>
            <a:r>
              <a:rPr lang="en-US" i="1" dirty="0"/>
              <a:t>recent memory </a:t>
            </a:r>
            <a:r>
              <a:rPr lang="en-US" dirty="0"/>
              <a:t>(including free and cued recall and recognition memory), </a:t>
            </a:r>
            <a:r>
              <a:rPr lang="en-US" i="1" dirty="0"/>
              <a:t>very long-term memory </a:t>
            </a:r>
            <a:r>
              <a:rPr lang="en-US" dirty="0"/>
              <a:t>(including semantic and autobiographical memory), and </a:t>
            </a:r>
            <a:r>
              <a:rPr lang="en-US" i="1" dirty="0"/>
              <a:t>implicit learning </a:t>
            </a:r>
            <a:r>
              <a:rPr lang="en-US" dirty="0"/>
              <a:t>(the learning of complex information in an incidental manner, without awareness of what has been learned; basically, procedural or skill learning).</a:t>
            </a:r>
          </a:p>
          <a:p>
            <a:endParaRPr lang="en-US" dirty="0"/>
          </a:p>
        </p:txBody>
      </p:sp>
    </p:spTree>
    <p:extLst>
      <p:ext uri="{BB962C8B-B14F-4D97-AF65-F5344CB8AC3E}">
        <p14:creationId xmlns:p14="http://schemas.microsoft.com/office/powerpoint/2010/main" val="3319491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EF30A-AC0E-8EB8-F67C-674F582EC86C}"/>
              </a:ext>
            </a:extLst>
          </p:cNvPr>
          <p:cNvSpPr>
            <a:spLocks noGrp="1"/>
          </p:cNvSpPr>
          <p:nvPr>
            <p:ph type="title"/>
          </p:nvPr>
        </p:nvSpPr>
        <p:spPr/>
        <p:txBody>
          <a:bodyPr/>
          <a:lstStyle/>
          <a:p>
            <a:r>
              <a:rPr lang="en-US"/>
              <a:t>Neurocognitive Disorders</a:t>
            </a:r>
          </a:p>
        </p:txBody>
      </p:sp>
      <p:sp>
        <p:nvSpPr>
          <p:cNvPr id="3" name="Content Placeholder 2">
            <a:extLst>
              <a:ext uri="{FF2B5EF4-FFF2-40B4-BE49-F238E27FC236}">
                <a16:creationId xmlns:a16="http://schemas.microsoft.com/office/drawing/2014/main" id="{EBAF5F65-61D8-81D7-A4E9-84D679F1C309}"/>
              </a:ext>
            </a:extLst>
          </p:cNvPr>
          <p:cNvSpPr>
            <a:spLocks noGrp="1"/>
          </p:cNvSpPr>
          <p:nvPr>
            <p:ph idx="1"/>
          </p:nvPr>
        </p:nvSpPr>
        <p:spPr>
          <a:xfrm>
            <a:off x="602673" y="2743201"/>
            <a:ext cx="10680453" cy="3396152"/>
          </a:xfrm>
        </p:spPr>
        <p:txBody>
          <a:bodyPr>
            <a:noAutofit/>
          </a:bodyPr>
          <a:lstStyle/>
          <a:p>
            <a:r>
              <a:rPr lang="en-US" sz="1600" dirty="0"/>
              <a:t>(4) “</a:t>
            </a:r>
            <a:r>
              <a:rPr lang="en-US" sz="1600" b="1" dirty="0"/>
              <a:t>Language</a:t>
            </a:r>
            <a:r>
              <a:rPr lang="en-US" sz="1600" dirty="0"/>
              <a:t>” includes expressive language (naming, word finding, fluency, grammar/syntax) and receptive language.</a:t>
            </a:r>
          </a:p>
          <a:p>
            <a:pPr marL="800100" lvl="1" indent="-342900">
              <a:buFont typeface="+mj-lt"/>
              <a:buAutoNum type="alphaLcParenR"/>
            </a:pPr>
            <a:r>
              <a:rPr lang="en-US" dirty="0"/>
              <a:t>Confrontational naming</a:t>
            </a:r>
          </a:p>
          <a:p>
            <a:pPr marL="800100" lvl="1" indent="-342900">
              <a:buFont typeface="+mj-lt"/>
              <a:buAutoNum type="alphaLcParenR"/>
            </a:pPr>
            <a:r>
              <a:rPr lang="en-US" dirty="0"/>
              <a:t>Fluency (semantic/phonemic)</a:t>
            </a:r>
          </a:p>
          <a:p>
            <a:r>
              <a:rPr lang="en-US" sz="1600" dirty="0"/>
              <a:t>(5) “</a:t>
            </a:r>
            <a:r>
              <a:rPr lang="en-US" sz="1600" b="1" dirty="0"/>
              <a:t>Perceptual-motor functions</a:t>
            </a:r>
            <a:r>
              <a:rPr lang="en-US" sz="1600" dirty="0"/>
              <a:t>” includes visual perception, visuomotor construction, perceptual motor, praxis, and gnosis (perceptual integrity of awareness and recognition such as recognition of colors or faces).</a:t>
            </a:r>
          </a:p>
          <a:p>
            <a:r>
              <a:rPr lang="en-US" sz="1600" dirty="0"/>
              <a:t>(6) “</a:t>
            </a:r>
            <a:r>
              <a:rPr lang="en-US" sz="1600" b="1" dirty="0"/>
              <a:t>Social cognition</a:t>
            </a:r>
            <a:r>
              <a:rPr lang="en-US" sz="1600" dirty="0"/>
              <a:t>” includes theory of mind and recognition of emotions.</a:t>
            </a:r>
          </a:p>
          <a:p>
            <a:pPr lvl="1">
              <a:buFont typeface="+mj-lt"/>
              <a:buAutoNum type="alphaLcParenR"/>
            </a:pPr>
            <a:r>
              <a:rPr lang="en-US" dirty="0"/>
              <a:t>Delirium</a:t>
            </a:r>
          </a:p>
          <a:p>
            <a:pPr lvl="1">
              <a:buFont typeface="+mj-lt"/>
              <a:buAutoNum type="alphaLcParenR"/>
            </a:pPr>
            <a:r>
              <a:rPr lang="en-US" dirty="0"/>
              <a:t>Mild NCD</a:t>
            </a:r>
          </a:p>
          <a:p>
            <a:pPr lvl="1">
              <a:buFont typeface="+mj-lt"/>
              <a:buAutoNum type="alphaLcParenR"/>
            </a:pPr>
            <a:r>
              <a:rPr lang="en-US" dirty="0"/>
              <a:t>Major NCD (dementias)</a:t>
            </a:r>
          </a:p>
        </p:txBody>
      </p:sp>
    </p:spTree>
    <p:extLst>
      <p:ext uri="{BB962C8B-B14F-4D97-AF65-F5344CB8AC3E}">
        <p14:creationId xmlns:p14="http://schemas.microsoft.com/office/powerpoint/2010/main" val="4024145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EF30A-AC0E-8EB8-F67C-674F582EC86C}"/>
              </a:ext>
            </a:extLst>
          </p:cNvPr>
          <p:cNvSpPr>
            <a:spLocks noGrp="1"/>
          </p:cNvSpPr>
          <p:nvPr>
            <p:ph type="title"/>
          </p:nvPr>
        </p:nvSpPr>
        <p:spPr/>
        <p:txBody>
          <a:bodyPr/>
          <a:lstStyle/>
          <a:p>
            <a:r>
              <a:rPr lang="en-US"/>
              <a:t>Neurocognitive Disorders</a:t>
            </a:r>
          </a:p>
        </p:txBody>
      </p:sp>
      <p:sp>
        <p:nvSpPr>
          <p:cNvPr id="3" name="Content Placeholder 2">
            <a:extLst>
              <a:ext uri="{FF2B5EF4-FFF2-40B4-BE49-F238E27FC236}">
                <a16:creationId xmlns:a16="http://schemas.microsoft.com/office/drawing/2014/main" id="{EBAF5F65-61D8-81D7-A4E9-84D679F1C309}"/>
              </a:ext>
            </a:extLst>
          </p:cNvPr>
          <p:cNvSpPr>
            <a:spLocks noGrp="1"/>
          </p:cNvSpPr>
          <p:nvPr>
            <p:ph idx="1"/>
          </p:nvPr>
        </p:nvSpPr>
        <p:spPr/>
        <p:txBody>
          <a:bodyPr>
            <a:normAutofit fontScale="92500" lnSpcReduction="20000"/>
          </a:bodyPr>
          <a:lstStyle/>
          <a:p>
            <a:r>
              <a:rPr lang="en-US" sz="2400" b="1" dirty="0"/>
              <a:t>Delirium</a:t>
            </a:r>
          </a:p>
          <a:p>
            <a:pPr marL="0" indent="0">
              <a:buNone/>
            </a:pPr>
            <a:endParaRPr lang="en-US" sz="2400" dirty="0"/>
          </a:p>
          <a:p>
            <a:r>
              <a:rPr lang="en-US" b="1" dirty="0"/>
              <a:t>Delirium</a:t>
            </a:r>
            <a:r>
              <a:rPr lang="en-US" dirty="0"/>
              <a:t> is disturbance in attention encompassing a reduced ability to direct, focus, sustain or shift attention and thus is a disturbance in awareness.  Additional disturbances in cognition may include memory deficits, disorientation, as well as language, visuospatial, and perceptual deficits. Delirium may  result from direct physiological consequences from underlying medical conditions as well as substance intoxication or withdrawal (alcohol, cannabis, phencyclidine, inhalant, sedative, amphetamine, cocaine, opioids, and hallucinogens).</a:t>
            </a:r>
          </a:p>
          <a:p>
            <a:pPr marL="0" indent="0">
              <a:buNone/>
            </a:pPr>
            <a:endParaRPr lang="en-US" dirty="0"/>
          </a:p>
          <a:p>
            <a:r>
              <a:rPr lang="en-US" dirty="0"/>
              <a:t>The essential feature of </a:t>
            </a:r>
            <a:r>
              <a:rPr lang="en-US" b="1" dirty="0"/>
              <a:t>delirium</a:t>
            </a:r>
            <a:r>
              <a:rPr lang="en-US" dirty="0"/>
              <a:t> is </a:t>
            </a:r>
            <a:r>
              <a:rPr lang="en-US" b="1" dirty="0"/>
              <a:t>a disturbance of attention or awareness that is accompanied by a change in baseline cognition</a:t>
            </a:r>
            <a:r>
              <a:rPr lang="en-US" dirty="0"/>
              <a:t> that cannot be explained by any preexisting or evolving neurocognitive disorder. Nonetheless, delirium often occurs in the context of underlying neurocognitive disorder.</a:t>
            </a:r>
          </a:p>
        </p:txBody>
      </p:sp>
    </p:spTree>
    <p:extLst>
      <p:ext uri="{BB962C8B-B14F-4D97-AF65-F5344CB8AC3E}">
        <p14:creationId xmlns:p14="http://schemas.microsoft.com/office/powerpoint/2010/main" val="3003057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EF30A-AC0E-8EB8-F67C-674F582EC86C}"/>
              </a:ext>
            </a:extLst>
          </p:cNvPr>
          <p:cNvSpPr>
            <a:spLocks noGrp="1"/>
          </p:cNvSpPr>
          <p:nvPr>
            <p:ph type="title"/>
          </p:nvPr>
        </p:nvSpPr>
        <p:spPr/>
        <p:txBody>
          <a:bodyPr/>
          <a:lstStyle/>
          <a:p>
            <a:r>
              <a:rPr lang="en-US"/>
              <a:t>Neurocognitive Disorders</a:t>
            </a:r>
          </a:p>
        </p:txBody>
      </p:sp>
      <p:sp>
        <p:nvSpPr>
          <p:cNvPr id="3" name="Content Placeholder 2">
            <a:extLst>
              <a:ext uri="{FF2B5EF4-FFF2-40B4-BE49-F238E27FC236}">
                <a16:creationId xmlns:a16="http://schemas.microsoft.com/office/drawing/2014/main" id="{EBAF5F65-61D8-81D7-A4E9-84D679F1C309}"/>
              </a:ext>
            </a:extLst>
          </p:cNvPr>
          <p:cNvSpPr>
            <a:spLocks noGrp="1"/>
          </p:cNvSpPr>
          <p:nvPr>
            <p:ph idx="1"/>
          </p:nvPr>
        </p:nvSpPr>
        <p:spPr>
          <a:xfrm>
            <a:off x="864229" y="2492451"/>
            <a:ext cx="10409907" cy="3636511"/>
          </a:xfrm>
        </p:spPr>
        <p:txBody>
          <a:bodyPr>
            <a:normAutofit fontScale="92500"/>
          </a:bodyPr>
          <a:lstStyle/>
          <a:p>
            <a:r>
              <a:rPr lang="en-US" b="1" dirty="0"/>
              <a:t>Major Neurocognitive Disorder (NCD)</a:t>
            </a:r>
          </a:p>
          <a:p>
            <a:endParaRPr lang="en-US" dirty="0"/>
          </a:p>
          <a:p>
            <a:pPr lvl="1"/>
            <a:r>
              <a:rPr lang="en-US" dirty="0"/>
              <a:t>NCDs may be due to Alzheimer’s disease, vascular issues, Lewy bodies, Parkinson’s disease, frontotemporal issues, traumatic brain injury, HIV infection, substance or medication-induced disorders, Huntington’s disease, prion disease, or other medical conditions or from multiple etiologies.</a:t>
            </a:r>
          </a:p>
          <a:p>
            <a:endParaRPr lang="en-US" dirty="0"/>
          </a:p>
          <a:p>
            <a:r>
              <a:rPr lang="en-US" b="1" dirty="0"/>
              <a:t>Primary clinical deficit is cognitive function.</a:t>
            </a:r>
          </a:p>
          <a:p>
            <a:endParaRPr lang="en-US" dirty="0"/>
          </a:p>
          <a:p>
            <a:pPr lvl="1"/>
            <a:r>
              <a:rPr lang="en-US" b="1" dirty="0"/>
              <a:t>Significant cognitive decline </a:t>
            </a:r>
            <a:r>
              <a:rPr lang="en-US" dirty="0"/>
              <a:t>from a previous level of performance in one or more cognitive domains including complex attention, executive function, learning and memory, language, perceptual-motor or social cognition. Moreover, the cognitive deficits interfere with independence in daily living.</a:t>
            </a:r>
          </a:p>
        </p:txBody>
      </p:sp>
    </p:spTree>
    <p:extLst>
      <p:ext uri="{BB962C8B-B14F-4D97-AF65-F5344CB8AC3E}">
        <p14:creationId xmlns:p14="http://schemas.microsoft.com/office/powerpoint/2010/main" val="851723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EF30A-AC0E-8EB8-F67C-674F582EC86C}"/>
              </a:ext>
            </a:extLst>
          </p:cNvPr>
          <p:cNvSpPr>
            <a:spLocks noGrp="1"/>
          </p:cNvSpPr>
          <p:nvPr>
            <p:ph type="title"/>
          </p:nvPr>
        </p:nvSpPr>
        <p:spPr/>
        <p:txBody>
          <a:bodyPr/>
          <a:lstStyle/>
          <a:p>
            <a:r>
              <a:rPr lang="en-US"/>
              <a:t>Neurocognitive Disorders</a:t>
            </a:r>
          </a:p>
        </p:txBody>
      </p:sp>
      <p:sp>
        <p:nvSpPr>
          <p:cNvPr id="3" name="Content Placeholder 2">
            <a:extLst>
              <a:ext uri="{FF2B5EF4-FFF2-40B4-BE49-F238E27FC236}">
                <a16:creationId xmlns:a16="http://schemas.microsoft.com/office/drawing/2014/main" id="{EBAF5F65-61D8-81D7-A4E9-84D679F1C309}"/>
              </a:ext>
            </a:extLst>
          </p:cNvPr>
          <p:cNvSpPr>
            <a:spLocks noGrp="1"/>
          </p:cNvSpPr>
          <p:nvPr>
            <p:ph idx="1"/>
          </p:nvPr>
        </p:nvSpPr>
        <p:spPr>
          <a:xfrm>
            <a:off x="506984" y="2971800"/>
            <a:ext cx="10554574" cy="3209117"/>
          </a:xfrm>
        </p:spPr>
        <p:txBody>
          <a:bodyPr>
            <a:normAutofit fontScale="40000" lnSpcReduction="20000"/>
          </a:bodyPr>
          <a:lstStyle/>
          <a:p>
            <a:r>
              <a:rPr lang="en-US" sz="2200" dirty="0"/>
              <a:t>The</a:t>
            </a:r>
            <a:r>
              <a:rPr lang="en-US" sz="2500" dirty="0"/>
              <a:t> impairments should be documented by standardized </a:t>
            </a:r>
            <a:r>
              <a:rPr lang="en-US" sz="2500" i="1" dirty="0"/>
              <a:t>neuropsychological testing </a:t>
            </a:r>
            <a:r>
              <a:rPr lang="en-US" sz="2500" dirty="0"/>
              <a:t>or other quantified clinical assessment. There are both major and minor diagnoses of all these:</a:t>
            </a:r>
          </a:p>
          <a:p>
            <a:r>
              <a:rPr lang="en-US" sz="2500" b="1" dirty="0"/>
              <a:t>Alzheimer’s disease</a:t>
            </a:r>
          </a:p>
          <a:p>
            <a:pPr marL="457200" lvl="1" indent="0">
              <a:buNone/>
            </a:pPr>
            <a:r>
              <a:rPr lang="en-US" sz="2300" dirty="0"/>
              <a:t>a. Decline in memory and learning and at least one other cognitive domain</a:t>
            </a:r>
          </a:p>
          <a:p>
            <a:pPr marL="457200" lvl="1" indent="0">
              <a:buNone/>
            </a:pPr>
            <a:r>
              <a:rPr lang="en-US" sz="2300" dirty="0"/>
              <a:t>b. Steady progressive, gradual decline in cognition</a:t>
            </a:r>
          </a:p>
          <a:p>
            <a:r>
              <a:rPr lang="en-US" sz="2500" b="1" dirty="0"/>
              <a:t>Frontotemporal lobar degeneration</a:t>
            </a:r>
          </a:p>
          <a:p>
            <a:pPr marL="457200" lvl="1" indent="0">
              <a:buNone/>
            </a:pPr>
            <a:r>
              <a:rPr lang="en-US" sz="2300" dirty="0"/>
              <a:t>a. Behavioral inhibition</a:t>
            </a:r>
          </a:p>
          <a:p>
            <a:pPr marL="457200" lvl="1" indent="0">
              <a:buNone/>
            </a:pPr>
            <a:r>
              <a:rPr lang="en-US" sz="2300" dirty="0"/>
              <a:t>b. Apathy/inertia</a:t>
            </a:r>
          </a:p>
          <a:p>
            <a:pPr marL="457200" lvl="1" indent="0">
              <a:buNone/>
            </a:pPr>
            <a:r>
              <a:rPr lang="en-US" sz="2300" dirty="0"/>
              <a:t>c. Loss of empathy</a:t>
            </a:r>
          </a:p>
          <a:p>
            <a:pPr marL="457200" lvl="1" indent="0">
              <a:buNone/>
            </a:pPr>
            <a:r>
              <a:rPr lang="en-US" sz="2300" dirty="0"/>
              <a:t>d. Perseverative, stereotyped or compulsive/ritualistic behavior</a:t>
            </a:r>
          </a:p>
          <a:p>
            <a:pPr marL="457200" lvl="1" indent="0">
              <a:buNone/>
            </a:pPr>
            <a:r>
              <a:rPr lang="en-US" sz="2300" dirty="0"/>
              <a:t>e. Hyperorality, dietary changes</a:t>
            </a:r>
          </a:p>
          <a:p>
            <a:pPr marL="457200" lvl="1" indent="0">
              <a:buNone/>
            </a:pPr>
            <a:r>
              <a:rPr lang="en-US" sz="2300" dirty="0"/>
              <a:t>f.  In one variant, prominent decline in language ability</a:t>
            </a:r>
          </a:p>
          <a:p>
            <a:pPr marL="457200" lvl="1" indent="0">
              <a:buNone/>
            </a:pPr>
            <a:r>
              <a:rPr lang="en-US" sz="2300" dirty="0"/>
              <a:t>g. Genetic mutation</a:t>
            </a:r>
          </a:p>
          <a:p>
            <a:pPr marL="457200" lvl="1" indent="0">
              <a:buNone/>
            </a:pPr>
            <a:r>
              <a:rPr lang="en-US" sz="2300" dirty="0"/>
              <a:t>h. Extensive frontal and/or temporal involvement (neuroimaging)</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3249275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EF30A-AC0E-8EB8-F67C-674F582EC86C}"/>
              </a:ext>
            </a:extLst>
          </p:cNvPr>
          <p:cNvSpPr>
            <a:spLocks noGrp="1"/>
          </p:cNvSpPr>
          <p:nvPr>
            <p:ph type="title"/>
          </p:nvPr>
        </p:nvSpPr>
        <p:spPr/>
        <p:txBody>
          <a:bodyPr/>
          <a:lstStyle/>
          <a:p>
            <a:r>
              <a:rPr lang="en-US"/>
              <a:t>Neurocognitive Disorders</a:t>
            </a:r>
          </a:p>
        </p:txBody>
      </p:sp>
      <p:sp>
        <p:nvSpPr>
          <p:cNvPr id="3" name="Content Placeholder 2">
            <a:extLst>
              <a:ext uri="{FF2B5EF4-FFF2-40B4-BE49-F238E27FC236}">
                <a16:creationId xmlns:a16="http://schemas.microsoft.com/office/drawing/2014/main" id="{EBAF5F65-61D8-81D7-A4E9-84D679F1C309}"/>
              </a:ext>
            </a:extLst>
          </p:cNvPr>
          <p:cNvSpPr>
            <a:spLocks noGrp="1"/>
          </p:cNvSpPr>
          <p:nvPr>
            <p:ph idx="1"/>
          </p:nvPr>
        </p:nvSpPr>
        <p:spPr/>
        <p:txBody>
          <a:bodyPr>
            <a:normAutofit fontScale="92500" lnSpcReduction="10000"/>
          </a:bodyPr>
          <a:lstStyle/>
          <a:p>
            <a:r>
              <a:rPr lang="en-US" b="1" dirty="0"/>
              <a:t>Lewy body disease</a:t>
            </a:r>
          </a:p>
          <a:p>
            <a:pPr marL="457200" lvl="1" indent="0">
              <a:buNone/>
            </a:pPr>
            <a:r>
              <a:rPr lang="en-US" dirty="0"/>
              <a:t>a. Fluctuating cognition with variations in attention/alertness</a:t>
            </a:r>
          </a:p>
          <a:p>
            <a:pPr marL="457200" lvl="1" indent="0">
              <a:buNone/>
            </a:pPr>
            <a:r>
              <a:rPr lang="en-US" dirty="0"/>
              <a:t>b. Recurrent visual hallucinations</a:t>
            </a:r>
          </a:p>
          <a:p>
            <a:pPr marL="457200" lvl="1" indent="0">
              <a:buNone/>
            </a:pPr>
            <a:r>
              <a:rPr lang="en-US" dirty="0"/>
              <a:t>c. Spontaneous features of Parkinsonism</a:t>
            </a:r>
          </a:p>
          <a:p>
            <a:pPr marL="457200" lvl="1" indent="0">
              <a:buNone/>
            </a:pPr>
            <a:r>
              <a:rPr lang="en-US" dirty="0"/>
              <a:t>d. REM sleep behavior disorder (repeated arousal during sleep with vocalization and complex motor behaviors; cause significant distress</a:t>
            </a:r>
          </a:p>
          <a:p>
            <a:pPr marL="457200" lvl="1" indent="0">
              <a:buNone/>
            </a:pPr>
            <a:r>
              <a:rPr lang="en-US" dirty="0"/>
              <a:t>e. Severe neuroleptic sensitivity</a:t>
            </a:r>
          </a:p>
          <a:p>
            <a:r>
              <a:rPr lang="en-US" b="1" dirty="0"/>
              <a:t>Vascular disease</a:t>
            </a:r>
          </a:p>
          <a:p>
            <a:pPr marL="457200" lvl="1" indent="0">
              <a:buNone/>
            </a:pPr>
            <a:r>
              <a:rPr lang="en-US" dirty="0"/>
              <a:t>a. Temporally related to one or more cerebrovascular events</a:t>
            </a:r>
          </a:p>
          <a:p>
            <a:pPr marL="457200" lvl="1" indent="0">
              <a:buNone/>
            </a:pPr>
            <a:r>
              <a:rPr lang="en-US" dirty="0"/>
              <a:t>b. Decline in complex attention, processing speed, and frontal-executive function</a:t>
            </a:r>
          </a:p>
          <a:p>
            <a:pPr marL="457200" lvl="1" indent="0">
              <a:buNone/>
            </a:pPr>
            <a:r>
              <a:rPr lang="en-US" dirty="0"/>
              <a:t>c. Significant parenchymal injury due to cerebrovascular disease on neuroimaging</a:t>
            </a:r>
          </a:p>
        </p:txBody>
      </p:sp>
    </p:spTree>
    <p:extLst>
      <p:ext uri="{BB962C8B-B14F-4D97-AF65-F5344CB8AC3E}">
        <p14:creationId xmlns:p14="http://schemas.microsoft.com/office/powerpoint/2010/main" val="27109417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Quotable</Template>
  <TotalTime>71</TotalTime>
  <Words>1225</Words>
  <Application>Microsoft Macintosh PowerPoint</Application>
  <PresentationFormat>Widescreen</PresentationFormat>
  <Paragraphs>96</Paragraphs>
  <Slides>12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Century Gothic</vt:lpstr>
      <vt:lpstr>Wingdings 2</vt:lpstr>
      <vt:lpstr>Quotable</vt:lpstr>
      <vt:lpstr>Neurocognitive Disorders</vt:lpstr>
      <vt:lpstr>Neurocognitive Disorders</vt:lpstr>
      <vt:lpstr>Neurocognitive Disorders</vt:lpstr>
      <vt:lpstr>Neurocognitive Disorders</vt:lpstr>
      <vt:lpstr>Neurocognitive Disorders</vt:lpstr>
      <vt:lpstr>Neurocognitive Disorders</vt:lpstr>
      <vt:lpstr>Neurocognitive Disorders</vt:lpstr>
      <vt:lpstr>Neurocognitive Disorders</vt:lpstr>
      <vt:lpstr>Neurocognitive Disorders</vt:lpstr>
      <vt:lpstr>Neurocognitive Disorders</vt:lpstr>
      <vt:lpstr>Neurocognitive Disorders</vt:lpstr>
      <vt:lpstr>Neurocognitive Disorders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Jay Seitz</dc:creator>
  <cp:lastModifiedBy>Jay Seitz</cp:lastModifiedBy>
  <cp:revision>2</cp:revision>
  <dcterms:created xsi:type="dcterms:W3CDTF">2024-07-16T16:07:57Z</dcterms:created>
  <dcterms:modified xsi:type="dcterms:W3CDTF">2024-07-16T17:19:01Z</dcterms:modified>
</cp:coreProperties>
</file>