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7"/>
  </p:notesMasterIdLst>
  <p:sldIdLst>
    <p:sldId id="256" r:id="rId2"/>
    <p:sldId id="32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2" r:id="rId66"/>
    <p:sldId id="323" r:id="rId67"/>
    <p:sldId id="321"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23"/>
    <p:restoredTop sz="94694"/>
  </p:normalViewPr>
  <p:slideViewPr>
    <p:cSldViewPr snapToGrid="0">
      <p:cViewPr varScale="1">
        <p:scale>
          <a:sx n="106" d="100"/>
          <a:sy n="106" d="100"/>
        </p:scale>
        <p:origin x="208"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A21D75-5BA1-CC41-BD67-B3DBF75F2C68}" type="datetimeFigureOut">
              <a:rPr lang="en-US" smtClean="0"/>
              <a:t>1/8/25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58D607-0D32-3A4C-B041-BA9D8440F820}" type="slidenum">
              <a:rPr lang="en-US" smtClean="0"/>
              <a:t>‹#›</a:t>
            </a:fld>
            <a:endParaRPr lang="en-US"/>
          </a:p>
        </p:txBody>
      </p:sp>
    </p:spTree>
    <p:extLst>
      <p:ext uri="{BB962C8B-B14F-4D97-AF65-F5344CB8AC3E}">
        <p14:creationId xmlns:p14="http://schemas.microsoft.com/office/powerpoint/2010/main" val="3740796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8D607-0D32-3A4C-B041-BA9D8440F820}" type="slidenum">
              <a:rPr lang="en-US" smtClean="0"/>
              <a:t>30</a:t>
            </a:fld>
            <a:endParaRPr lang="en-US"/>
          </a:p>
        </p:txBody>
      </p:sp>
    </p:spTree>
    <p:extLst>
      <p:ext uri="{BB962C8B-B14F-4D97-AF65-F5344CB8AC3E}">
        <p14:creationId xmlns:p14="http://schemas.microsoft.com/office/powerpoint/2010/main" val="3352595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8D607-0D32-3A4C-B041-BA9D8440F820}" type="slidenum">
              <a:rPr lang="en-US" smtClean="0"/>
              <a:t>49</a:t>
            </a:fld>
            <a:endParaRPr lang="en-US"/>
          </a:p>
        </p:txBody>
      </p:sp>
    </p:spTree>
    <p:extLst>
      <p:ext uri="{BB962C8B-B14F-4D97-AF65-F5344CB8AC3E}">
        <p14:creationId xmlns:p14="http://schemas.microsoft.com/office/powerpoint/2010/main" val="1133021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8D607-0D32-3A4C-B041-BA9D8440F820}" type="slidenum">
              <a:rPr lang="en-US" smtClean="0"/>
              <a:t>62</a:t>
            </a:fld>
            <a:endParaRPr lang="en-US"/>
          </a:p>
        </p:txBody>
      </p:sp>
    </p:spTree>
    <p:extLst>
      <p:ext uri="{BB962C8B-B14F-4D97-AF65-F5344CB8AC3E}">
        <p14:creationId xmlns:p14="http://schemas.microsoft.com/office/powerpoint/2010/main" val="93247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58D607-0D32-3A4C-B041-BA9D8440F820}" type="slidenum">
              <a:rPr lang="en-US" smtClean="0"/>
              <a:t>68</a:t>
            </a:fld>
            <a:endParaRPr lang="en-US"/>
          </a:p>
        </p:txBody>
      </p:sp>
    </p:spTree>
    <p:extLst>
      <p:ext uri="{BB962C8B-B14F-4D97-AF65-F5344CB8AC3E}">
        <p14:creationId xmlns:p14="http://schemas.microsoft.com/office/powerpoint/2010/main" val="3643916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1/8/25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1/8/25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1/8/25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1/8/25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3DC8E-B281-D310-5AA4-CA708DD741B8}"/>
              </a:ext>
            </a:extLst>
          </p:cNvPr>
          <p:cNvSpPr>
            <a:spLocks noGrp="1"/>
          </p:cNvSpPr>
          <p:nvPr>
            <p:ph type="ctrTitle"/>
          </p:nvPr>
        </p:nvSpPr>
        <p:spPr/>
        <p:txBody>
          <a:bodyPr/>
          <a:lstStyle/>
          <a:p>
            <a:r>
              <a:rPr lang="en-US" dirty="0"/>
              <a:t>Neurodegenerative Disorders and Disease</a:t>
            </a:r>
          </a:p>
        </p:txBody>
      </p:sp>
      <p:sp>
        <p:nvSpPr>
          <p:cNvPr id="3" name="Subtitle 2">
            <a:extLst>
              <a:ext uri="{FF2B5EF4-FFF2-40B4-BE49-F238E27FC236}">
                <a16:creationId xmlns:a16="http://schemas.microsoft.com/office/drawing/2014/main" id="{8D16E2B6-B76F-D5EC-B5B2-662C4EBA3D82}"/>
              </a:ext>
            </a:extLst>
          </p:cNvPr>
          <p:cNvSpPr>
            <a:spLocks noGrp="1"/>
          </p:cNvSpPr>
          <p:nvPr>
            <p:ph type="subTitle" idx="1"/>
          </p:nvPr>
        </p:nvSpPr>
        <p:spPr/>
        <p:txBody>
          <a:bodyPr/>
          <a:lstStyle/>
          <a:p>
            <a:r>
              <a:rPr lang="en-US" dirty="0"/>
              <a:t>- Dr. Jay Seitz</a:t>
            </a:r>
          </a:p>
        </p:txBody>
      </p:sp>
    </p:spTree>
    <p:extLst>
      <p:ext uri="{BB962C8B-B14F-4D97-AF65-F5344CB8AC3E}">
        <p14:creationId xmlns:p14="http://schemas.microsoft.com/office/powerpoint/2010/main" val="2944982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normAutofit fontScale="90000"/>
          </a:bodyPr>
          <a:lstStyle/>
          <a:p>
            <a:r>
              <a:rPr lang="en-US" dirty="0"/>
              <a:t>Neurodegenerative Disorders and Disease</a:t>
            </a:r>
            <a:br>
              <a:rPr lang="en-US" dirty="0"/>
            </a:br>
            <a:r>
              <a:rPr lang="en-US" dirty="0"/>
              <a:t>National Characteristics</a:t>
            </a:r>
          </a:p>
        </p:txBody>
      </p:sp>
      <p:pic>
        <p:nvPicPr>
          <p:cNvPr id="4" name="Content Placeholder 3" descr="A close up of a map&#10;&#10;Description automatically generated">
            <a:extLst>
              <a:ext uri="{FF2B5EF4-FFF2-40B4-BE49-F238E27FC236}">
                <a16:creationId xmlns:a16="http://schemas.microsoft.com/office/drawing/2014/main" id="{147F9B7E-6E43-3AD9-F550-83B56FF14CB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2882" y="2215661"/>
            <a:ext cx="8752471" cy="3835353"/>
          </a:xfrm>
          <a:prstGeom prst="rect">
            <a:avLst/>
          </a:prstGeom>
        </p:spPr>
      </p:pic>
    </p:spTree>
    <p:extLst>
      <p:ext uri="{BB962C8B-B14F-4D97-AF65-F5344CB8AC3E}">
        <p14:creationId xmlns:p14="http://schemas.microsoft.com/office/powerpoint/2010/main" val="1270071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a:bodyPr>
          <a:lstStyle/>
          <a:p>
            <a:r>
              <a:rPr lang="en-US" dirty="0"/>
              <a:t>National differences (above)</a:t>
            </a:r>
          </a:p>
          <a:p>
            <a:r>
              <a:rPr lang="en-US" dirty="0"/>
              <a:t>Ethnic differences:</a:t>
            </a:r>
          </a:p>
          <a:p>
            <a:r>
              <a:rPr lang="en-US" dirty="0"/>
              <a:t>Current projections: By 2050 42% of adults 65 and older in the US will be members of ethnic minority groups; 85 and older have a 50% chance of contracting Alzheimer’s disease (AD).</a:t>
            </a:r>
          </a:p>
          <a:p>
            <a:r>
              <a:rPr lang="en-US" dirty="0"/>
              <a:t>African Americans are at higher risk for several health conditions in the U.S. such as heart disease, hypertension, type 2 diabetes and stroke, which are often chronic diseases. </a:t>
            </a:r>
          </a:p>
          <a:p>
            <a:r>
              <a:rPr lang="en-US" dirty="0"/>
              <a:t>And it is also true for Alzheimer’s disease, in which African Americans have two times higher incidence rates than non-Hispanic whites.</a:t>
            </a:r>
          </a:p>
          <a:p>
            <a:endParaRPr lang="en-US" dirty="0"/>
          </a:p>
          <a:p>
            <a:endParaRPr lang="en-US" dirty="0"/>
          </a:p>
        </p:txBody>
      </p:sp>
    </p:spTree>
    <p:extLst>
      <p:ext uri="{BB962C8B-B14F-4D97-AF65-F5344CB8AC3E}">
        <p14:creationId xmlns:p14="http://schemas.microsoft.com/office/powerpoint/2010/main" val="7384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a:bodyPr>
          <a:lstStyle/>
          <a:p>
            <a:r>
              <a:rPr lang="en-US" dirty="0"/>
              <a:t>However, African Americans with Alzheimer’s disease decline more slowly and have a longer survival rate compared to non-Hispanic whites.</a:t>
            </a:r>
          </a:p>
          <a:p>
            <a:r>
              <a:rPr lang="en-US" dirty="0"/>
              <a:t>So, why do these disparities exist, especially in Alzheimer’s disease, which isn’t typically considered a chronic disease but a progressive one, or one that worsens over time?</a:t>
            </a:r>
          </a:p>
          <a:p>
            <a:r>
              <a:rPr lang="en-US" dirty="0"/>
              <a:t>Some researchers attribute the gap to both societal and systemic factors related to inequities in education, socioeconomic factors (socioeconomically disadvantaged individuals, in general, are at an increased risk of developing 18 of 56 health conditions compared with more advantaged groups), and income and health care access. Other factors such as stress, diet, lifestyle, and genetics may also contribute. </a:t>
            </a:r>
          </a:p>
          <a:p>
            <a:endParaRPr lang="en-US" dirty="0"/>
          </a:p>
          <a:p>
            <a:endParaRPr lang="en-US" dirty="0"/>
          </a:p>
        </p:txBody>
      </p:sp>
    </p:spTree>
    <p:extLst>
      <p:ext uri="{BB962C8B-B14F-4D97-AF65-F5344CB8AC3E}">
        <p14:creationId xmlns:p14="http://schemas.microsoft.com/office/powerpoint/2010/main" val="476128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r>
              <a:rPr lang="en-US" dirty="0"/>
              <a:t>However, there’s a less-explored question in Alzheimer’s that could contribute to this disparity: Is the underlying biology of the disease somehow different in blacks and non-Hispanic whites?</a:t>
            </a:r>
          </a:p>
          <a:p>
            <a:r>
              <a:rPr lang="en-US" dirty="0"/>
              <a:t>• APOE e4 allele along with the gene, ABCA7, is now related to increased risk for AD among African Americans.</a:t>
            </a:r>
          </a:p>
          <a:p>
            <a:endParaRPr lang="en-US" dirty="0"/>
          </a:p>
          <a:p>
            <a:endParaRPr lang="en-US" dirty="0"/>
          </a:p>
        </p:txBody>
      </p:sp>
    </p:spTree>
    <p:extLst>
      <p:ext uri="{BB962C8B-B14F-4D97-AF65-F5344CB8AC3E}">
        <p14:creationId xmlns:p14="http://schemas.microsoft.com/office/powerpoint/2010/main" val="3835726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a:bodyPr>
          <a:lstStyle/>
          <a:p>
            <a:pPr marL="0" indent="0" algn="ctr">
              <a:buNone/>
            </a:pPr>
            <a:r>
              <a:rPr lang="en-US" b="1" dirty="0"/>
              <a:t>GENDER DIFFERENCES</a:t>
            </a:r>
          </a:p>
          <a:p>
            <a:r>
              <a:rPr lang="en-US" dirty="0"/>
              <a:t>For every three (3) AD patients, two are women even when discounting for their greater longevity (about four years on average) relative to men. Menopause increases risk with postmenopausal women accounting for 60% of AD patients. Why?</a:t>
            </a:r>
          </a:p>
          <a:p>
            <a:r>
              <a:rPr lang="en-US" dirty="0"/>
              <a:t>In menopause, there is dysregulation of brain estrogen-regulating systems leading to disturbed sleep, memory impairment, and depression. The decline in brain estrogen in women appears to be a precipitating factor for the development of AD, but in ways not fully understood.</a:t>
            </a:r>
          </a:p>
          <a:p>
            <a:endParaRPr lang="en-US" dirty="0"/>
          </a:p>
          <a:p>
            <a:endParaRPr lang="en-US" dirty="0"/>
          </a:p>
        </p:txBody>
      </p:sp>
    </p:spTree>
    <p:extLst>
      <p:ext uri="{BB962C8B-B14F-4D97-AF65-F5344CB8AC3E}">
        <p14:creationId xmlns:p14="http://schemas.microsoft.com/office/powerpoint/2010/main" val="11897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r>
              <a:rPr lang="en-US" b="1" dirty="0"/>
              <a:t>Theories of Neurodegenerative Diseases</a:t>
            </a:r>
          </a:p>
          <a:p>
            <a:endParaRPr lang="en-US" dirty="0"/>
          </a:p>
        </p:txBody>
      </p:sp>
      <p:pic>
        <p:nvPicPr>
          <p:cNvPr id="4" name="Picture 3" descr="A close up of a piece of paper&#10;&#10;Description automatically generated">
            <a:extLst>
              <a:ext uri="{FF2B5EF4-FFF2-40B4-BE49-F238E27FC236}">
                <a16:creationId xmlns:a16="http://schemas.microsoft.com/office/drawing/2014/main" id="{F196F953-2456-8499-5DD6-438362BA68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5754" y="2650735"/>
            <a:ext cx="7649308" cy="3912870"/>
          </a:xfrm>
          <a:prstGeom prst="rect">
            <a:avLst/>
          </a:prstGeom>
        </p:spPr>
      </p:pic>
    </p:spTree>
    <p:extLst>
      <p:ext uri="{BB962C8B-B14F-4D97-AF65-F5344CB8AC3E}">
        <p14:creationId xmlns:p14="http://schemas.microsoft.com/office/powerpoint/2010/main" val="403657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r>
              <a:rPr lang="en-US" b="1" dirty="0"/>
              <a:t>Hypometabolism of Glucose Thesis</a:t>
            </a:r>
          </a:p>
          <a:p>
            <a:r>
              <a:rPr lang="en-US" dirty="0"/>
              <a:t>Extensive evidence from three decades of research has established that diminished cerebral glucose metabolism (DCGM, also known as “glucose hypometabolism”), is a key underlying pathology in the Alzheimer’s brain. In Alzheimer’s disease, DCGM occurs early, is region-specific, and correlates with other clinical features.</a:t>
            </a:r>
          </a:p>
          <a:p>
            <a:endParaRPr lang="en-US" dirty="0"/>
          </a:p>
        </p:txBody>
      </p:sp>
      <p:pic>
        <p:nvPicPr>
          <p:cNvPr id="4" name="Picture 3" descr="A close up of a logo&#10;&#10;Description automatically generated">
            <a:extLst>
              <a:ext uri="{FF2B5EF4-FFF2-40B4-BE49-F238E27FC236}">
                <a16:creationId xmlns:a16="http://schemas.microsoft.com/office/drawing/2014/main" id="{AED1230F-E3C7-72AA-1C55-207F97339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831" y="4100975"/>
            <a:ext cx="7350369" cy="2538095"/>
          </a:xfrm>
          <a:prstGeom prst="rect">
            <a:avLst/>
          </a:prstGeom>
        </p:spPr>
      </p:pic>
    </p:spTree>
    <p:extLst>
      <p:ext uri="{BB962C8B-B14F-4D97-AF65-F5344CB8AC3E}">
        <p14:creationId xmlns:p14="http://schemas.microsoft.com/office/powerpoint/2010/main" val="133164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a:xfrm>
            <a:off x="677334" y="2160589"/>
            <a:ext cx="8596668" cy="4455795"/>
          </a:xfrm>
        </p:spPr>
        <p:txBody>
          <a:bodyPr/>
          <a:lstStyle/>
          <a:p>
            <a:endParaRPr lang="en-US" dirty="0"/>
          </a:p>
          <a:p>
            <a:endParaRPr lang="en-US" dirty="0"/>
          </a:p>
        </p:txBody>
      </p:sp>
      <p:pic>
        <p:nvPicPr>
          <p:cNvPr id="4" name="Picture 3">
            <a:extLst>
              <a:ext uri="{FF2B5EF4-FFF2-40B4-BE49-F238E27FC236}">
                <a16:creationId xmlns:a16="http://schemas.microsoft.com/office/drawing/2014/main" id="{8E4F30B2-06F4-C56C-EC52-141B0389C4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815" y="2160589"/>
            <a:ext cx="7772399" cy="4455795"/>
          </a:xfrm>
          <a:prstGeom prst="rect">
            <a:avLst/>
          </a:prstGeom>
        </p:spPr>
      </p:pic>
    </p:spTree>
    <p:extLst>
      <p:ext uri="{BB962C8B-B14F-4D97-AF65-F5344CB8AC3E}">
        <p14:creationId xmlns:p14="http://schemas.microsoft.com/office/powerpoint/2010/main" val="4183446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lnSpcReduction="10000"/>
          </a:bodyPr>
          <a:lstStyle/>
          <a:p>
            <a:r>
              <a:rPr lang="en-US" dirty="0"/>
              <a:t>For instance, </a:t>
            </a:r>
            <a:r>
              <a:rPr lang="en-US" b="1" dirty="0"/>
              <a:t>obesity</a:t>
            </a:r>
            <a:r>
              <a:rPr lang="en-US" dirty="0"/>
              <a:t> is linked to AD including abnormal glucose and lipid metabolism and is associated with cerebrovascular complications. </a:t>
            </a:r>
            <a:r>
              <a:rPr lang="en-US" b="1" dirty="0"/>
              <a:t>Aging</a:t>
            </a:r>
            <a:r>
              <a:rPr lang="en-US" dirty="0"/>
              <a:t> itself is associated with increased adiposity (predictably, visceral fat), and increased risk for chronic diseases. </a:t>
            </a:r>
          </a:p>
          <a:p>
            <a:r>
              <a:rPr lang="en-US" dirty="0"/>
              <a:t>Current population projections in the US is that 50% of individuals will be obese by 2030 (BMI &gt; 30 kg/m2) and 30% will be very severely obese (BMI &gt; 35 kg/m2). Overall, greater than 70% of Americans are overweight (BMI = 25.0-29.9 kg/m2) or obese as of 2020.</a:t>
            </a:r>
          </a:p>
          <a:p>
            <a:r>
              <a:rPr lang="en-US" dirty="0"/>
              <a:t>Furthermore, a burgeoning body of evidence implicates </a:t>
            </a:r>
            <a:r>
              <a:rPr lang="en-US" b="1" dirty="0"/>
              <a:t>oxidative damage </a:t>
            </a:r>
            <a:r>
              <a:rPr lang="en-US" dirty="0"/>
              <a:t>to both nuclear and mitochondrial DNA as a critical mechanism in synapse disruption in AD. Our brains rely on oxidative phosphorylation for energy, but accumulation of oxidative damages is the key mechanism of aging. As we shall see, diet-induced obesity is consistently associated with cerebral amyloid pathology.</a:t>
            </a:r>
          </a:p>
          <a:p>
            <a:endParaRPr lang="en-US" dirty="0"/>
          </a:p>
        </p:txBody>
      </p:sp>
    </p:spTree>
    <p:extLst>
      <p:ext uri="{BB962C8B-B14F-4D97-AF65-F5344CB8AC3E}">
        <p14:creationId xmlns:p14="http://schemas.microsoft.com/office/powerpoint/2010/main" val="177261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fontScale="92500" lnSpcReduction="10000"/>
          </a:bodyPr>
          <a:lstStyle/>
          <a:p>
            <a:r>
              <a:rPr lang="en-US" dirty="0"/>
              <a:t>Substances that boost mitochondrial function such as nicotinamide adenine dinucleotide (NAD and its metabolite, NAD+) are under investigation for brain health. NAD levels decrease with aging and are involved in age-related metabolic decline.</a:t>
            </a:r>
          </a:p>
          <a:p>
            <a:r>
              <a:rPr lang="en-US" dirty="0"/>
              <a:t>As it turns out, NAD+ influences a class of proteins known as sirtuins.  Sirtuins (SIRT1, in particular) influence cellular processes including aging, cell death (apoptosis), inflammation, stress resistance, and energy efficiency during caloric restriction (starvation).</a:t>
            </a:r>
          </a:p>
          <a:p>
            <a:r>
              <a:rPr lang="en-US" b="1" dirty="0"/>
              <a:t>Metformin</a:t>
            </a:r>
            <a:r>
              <a:rPr lang="en-US" dirty="0"/>
              <a:t> is a first-line medication for the treatment of type 2 diabetes (TD2M), particularly in people who are overweight. It works by decreasing glucose production in the liver and increasing the insulin sensitivity of body tissues. A 2017 review found that people with diabetes who were taking metformin had lower all-cause mortality, and it reduced cancer and cardiovascular disease compared with those on other therapies. It is being studied to see what effect it may have on aging.</a:t>
            </a:r>
          </a:p>
          <a:p>
            <a:endParaRPr lang="en-US" dirty="0"/>
          </a:p>
        </p:txBody>
      </p:sp>
    </p:spTree>
    <p:extLst>
      <p:ext uri="{BB962C8B-B14F-4D97-AF65-F5344CB8AC3E}">
        <p14:creationId xmlns:p14="http://schemas.microsoft.com/office/powerpoint/2010/main" val="2483132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D9C2F-456E-1B4F-E81E-31A2754B9B8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79FC12EC-A0B3-A768-B500-DB5A6B729FE3}"/>
              </a:ext>
            </a:extLst>
          </p:cNvPr>
          <p:cNvSpPr>
            <a:spLocks noGrp="1"/>
          </p:cNvSpPr>
          <p:nvPr>
            <p:ph idx="1"/>
          </p:nvPr>
        </p:nvSpPr>
        <p:spPr/>
        <p:txBody>
          <a:bodyPr>
            <a:normAutofit fontScale="77500" lnSpcReduction="20000"/>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Nootropics and Promnestics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Promnestic Drugs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Acetylcholinesterase inhibitors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There is slow degradation of acetylcholine in mild-to-moderate Alzheimer’s disease. So, the idea is to target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cholinergic neuronal pathways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that project from the basal forebrain (just in front of hypothalamus, i.e., nucleus basalis of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Meynert</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to the cerebral cortex and hippocampus.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err="1">
                <a:effectLst/>
                <a:latin typeface="Times New Roman" panose="02020603050405020304" pitchFamily="18" charset="0"/>
                <a:ea typeface="Arial" panose="020B0604020202020204" pitchFamily="34" charset="0"/>
                <a:cs typeface="Times New Roman" panose="02020603050405020304" pitchFamily="18" charset="0"/>
              </a:rPr>
              <a:t>Mesocortical</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 dopamine pathways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play significant role in cognitive function including verbal fluency, serial learning, vigilance for executive functioning, sustaining and focusing attention, prioritizing behavior, and modulating behavior based on social cues.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Acetylcholinesterase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AChE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and butyrylcholinesterase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BuChE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inactivate acetylcholine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ACh</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cholinergic synapses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AChE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and nearby glia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BuChE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Hence, acetylcholinesterase inhibitors.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1.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Reminyl</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(2001) – Galantamine hydrochloride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2. Exelon (2000) –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Rivastigimine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tartrate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3. Aricept (1996) – Donepezil hydrochloride – fewest side effects and first line treatment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4. Cognex (1993) – Tacrine hydrochloride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35114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pic>
        <p:nvPicPr>
          <p:cNvPr id="4" name="Content Placeholder 3" descr="A close up of a map&#10;&#10;Description automatically generated">
            <a:extLst>
              <a:ext uri="{FF2B5EF4-FFF2-40B4-BE49-F238E27FC236}">
                <a16:creationId xmlns:a16="http://schemas.microsoft.com/office/drawing/2014/main" id="{6EE8B8AB-EF88-8E0A-2E64-DE1862B6FFE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9231" y="2063680"/>
            <a:ext cx="7473461" cy="3768246"/>
          </a:xfrm>
          <a:prstGeom prst="rect">
            <a:avLst/>
          </a:prstGeom>
        </p:spPr>
      </p:pic>
    </p:spTree>
    <p:extLst>
      <p:ext uri="{BB962C8B-B14F-4D97-AF65-F5344CB8AC3E}">
        <p14:creationId xmlns:p14="http://schemas.microsoft.com/office/powerpoint/2010/main" val="2971145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a:bodyPr>
          <a:lstStyle/>
          <a:p>
            <a:r>
              <a:rPr lang="en-US" dirty="0"/>
              <a:t>The human body synthesizes at least 30,000 types of proteins. The multidimensional structure of proteins determines their function, but incorrect protein-folding can cause disease.</a:t>
            </a:r>
          </a:p>
          <a:p>
            <a:r>
              <a:rPr lang="en-US" dirty="0"/>
              <a:t>Misfolded proteins (toxic conformations) are typically insoluble and tend to form long linear or fibrillar aggregates known as amyloid deposits.</a:t>
            </a:r>
          </a:p>
          <a:p>
            <a:r>
              <a:rPr lang="en-US" dirty="0"/>
              <a:t>The native configuration of a protein forms an alpha helix (right-handed spiral coil), but with toxic conformational change it acquires a motif known as a beta sheet and is characteristic of amyloid deposits. Such conformational change is most likely to occur in proteins that have repetitive amino acid motifs (CAG) such as in Huntington’s disease (IT15 gene on chromosome 4; an autosomal dominant mutation).</a:t>
            </a:r>
          </a:p>
          <a:p>
            <a:endParaRPr lang="en-US" dirty="0"/>
          </a:p>
          <a:p>
            <a:endParaRPr lang="en-US" dirty="0"/>
          </a:p>
        </p:txBody>
      </p:sp>
    </p:spTree>
    <p:extLst>
      <p:ext uri="{BB962C8B-B14F-4D97-AF65-F5344CB8AC3E}">
        <p14:creationId xmlns:p14="http://schemas.microsoft.com/office/powerpoint/2010/main" val="2639926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r>
              <a:rPr lang="en-US" dirty="0"/>
              <a:t>These toxic proteins repeat the cycle in a self-sustaining loop, amplifying the toxicity, as in prion proteins in spongiform encephalopathies: Bovine or mad cow disease, Creutzfeldt-Jakob disease—ingesting beef with toxic protein particles—and kuru, an epidemic human prion disease associated with cannibalistic funeral practices.</a:t>
            </a:r>
          </a:p>
        </p:txBody>
      </p:sp>
    </p:spTree>
    <p:extLst>
      <p:ext uri="{BB962C8B-B14F-4D97-AF65-F5344CB8AC3E}">
        <p14:creationId xmlns:p14="http://schemas.microsoft.com/office/powerpoint/2010/main" val="2341842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pic>
        <p:nvPicPr>
          <p:cNvPr id="4" name="Content Placeholder 3" descr="A close up of a map&#10;&#10;Description automatically generated">
            <a:extLst>
              <a:ext uri="{FF2B5EF4-FFF2-40B4-BE49-F238E27FC236}">
                <a16:creationId xmlns:a16="http://schemas.microsoft.com/office/drawing/2014/main" id="{306D1418-17B9-4986-94A0-1505A45F99F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3677" y="1686483"/>
            <a:ext cx="7450330" cy="4872579"/>
          </a:xfrm>
          <a:prstGeom prst="rect">
            <a:avLst/>
          </a:prstGeom>
        </p:spPr>
      </p:pic>
    </p:spTree>
    <p:extLst>
      <p:ext uri="{BB962C8B-B14F-4D97-AF65-F5344CB8AC3E}">
        <p14:creationId xmlns:p14="http://schemas.microsoft.com/office/powerpoint/2010/main" val="263528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graphicFrame>
        <p:nvGraphicFramePr>
          <p:cNvPr id="4" name="Content Placeholder 3">
            <a:extLst>
              <a:ext uri="{FF2B5EF4-FFF2-40B4-BE49-F238E27FC236}">
                <a16:creationId xmlns:a16="http://schemas.microsoft.com/office/drawing/2014/main" id="{60EB4905-8F87-6D93-A755-7AC986DDECC8}"/>
              </a:ext>
            </a:extLst>
          </p:cNvPr>
          <p:cNvGraphicFramePr>
            <a:graphicFrameLocks noGrp="1"/>
          </p:cNvGraphicFramePr>
          <p:nvPr>
            <p:ph idx="1"/>
            <p:extLst>
              <p:ext uri="{D42A27DB-BD31-4B8C-83A1-F6EECF244321}">
                <p14:modId xmlns:p14="http://schemas.microsoft.com/office/powerpoint/2010/main" val="1829832897"/>
              </p:ext>
            </p:extLst>
          </p:nvPr>
        </p:nvGraphicFramePr>
        <p:xfrm>
          <a:off x="967154" y="2110154"/>
          <a:ext cx="7983414" cy="3710356"/>
        </p:xfrm>
        <a:graphic>
          <a:graphicData uri="http://schemas.openxmlformats.org/drawingml/2006/table">
            <a:tbl>
              <a:tblPr firstRow="1" firstCol="1" bandRow="1">
                <a:tableStyleId>{5C22544A-7EE6-4342-B048-85BDC9FD1C3A}</a:tableStyleId>
              </a:tblPr>
              <a:tblGrid>
                <a:gridCol w="3991707">
                  <a:extLst>
                    <a:ext uri="{9D8B030D-6E8A-4147-A177-3AD203B41FA5}">
                      <a16:colId xmlns:a16="http://schemas.microsoft.com/office/drawing/2014/main" val="744338330"/>
                    </a:ext>
                  </a:extLst>
                </a:gridCol>
                <a:gridCol w="3991707">
                  <a:extLst>
                    <a:ext uri="{9D8B030D-6E8A-4147-A177-3AD203B41FA5}">
                      <a16:colId xmlns:a16="http://schemas.microsoft.com/office/drawing/2014/main" val="2107294839"/>
                    </a:ext>
                  </a:extLst>
                </a:gridCol>
              </a:tblGrid>
              <a:tr h="285412">
                <a:tc>
                  <a:txBody>
                    <a:bodyPr/>
                    <a:lstStyle/>
                    <a:p>
                      <a:pPr marL="0" marR="0">
                        <a:spcBef>
                          <a:spcPts val="0"/>
                        </a:spcBef>
                        <a:spcAft>
                          <a:spcPts val="0"/>
                        </a:spcAft>
                      </a:pPr>
                      <a:r>
                        <a:rPr lang="en-US" sz="1600">
                          <a:effectLst/>
                        </a:rPr>
                        <a:t>Proteinopathy</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Aggregating Proteins</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1196192"/>
                  </a:ext>
                </a:extLst>
              </a:tr>
              <a:tr h="570824">
                <a:tc>
                  <a:txBody>
                    <a:bodyPr/>
                    <a:lstStyle/>
                    <a:p>
                      <a:pPr marL="0" marR="0">
                        <a:spcBef>
                          <a:spcPts val="0"/>
                        </a:spcBef>
                        <a:spcAft>
                          <a:spcPts val="0"/>
                        </a:spcAft>
                      </a:pPr>
                      <a:r>
                        <a:rPr lang="en-US" sz="1600">
                          <a:effectLst/>
                        </a:rPr>
                        <a:t>Alzheimer’s disease</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Amyloid beta (Ab) peptide, Tau</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1866002"/>
                  </a:ext>
                </a:extLst>
              </a:tr>
              <a:tr h="285412">
                <a:tc>
                  <a:txBody>
                    <a:bodyPr/>
                    <a:lstStyle/>
                    <a:p>
                      <a:pPr marL="0" marR="0">
                        <a:spcBef>
                          <a:spcPts val="0"/>
                        </a:spcBef>
                        <a:spcAft>
                          <a:spcPts val="0"/>
                        </a:spcAft>
                      </a:pPr>
                      <a:r>
                        <a:rPr lang="en-US" sz="1600">
                          <a:effectLst/>
                        </a:rPr>
                        <a:t>Parkinson’s disease</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Alpha-synuclein</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2439190"/>
                  </a:ext>
                </a:extLst>
              </a:tr>
              <a:tr h="570824">
                <a:tc>
                  <a:txBody>
                    <a:bodyPr/>
                    <a:lstStyle/>
                    <a:p>
                      <a:pPr marL="0" marR="0">
                        <a:spcBef>
                          <a:spcPts val="0"/>
                        </a:spcBef>
                        <a:spcAft>
                          <a:spcPts val="0"/>
                        </a:spcAft>
                      </a:pPr>
                      <a:r>
                        <a:rPr lang="en-US" sz="1600">
                          <a:effectLst/>
                        </a:rPr>
                        <a:t>Multiple tauopathies</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Tau protein (microtubule associated)</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1501468"/>
                  </a:ext>
                </a:extLst>
              </a:tr>
              <a:tr h="570824">
                <a:tc>
                  <a:txBody>
                    <a:bodyPr/>
                    <a:lstStyle/>
                    <a:p>
                      <a:pPr marL="0" marR="0">
                        <a:spcBef>
                          <a:spcPts val="0"/>
                        </a:spcBef>
                        <a:spcAft>
                          <a:spcPts val="0"/>
                        </a:spcAft>
                      </a:pPr>
                      <a:r>
                        <a:rPr lang="en-US" sz="1600">
                          <a:effectLst/>
                        </a:rPr>
                        <a:t>Huntington’s disease</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Huntingtin with tandem glutamine repeats</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9767499"/>
                  </a:ext>
                </a:extLst>
              </a:tr>
              <a:tr h="570824">
                <a:tc>
                  <a:txBody>
                    <a:bodyPr/>
                    <a:lstStyle/>
                    <a:p>
                      <a:pPr marL="0" marR="0">
                        <a:spcBef>
                          <a:spcPts val="0"/>
                        </a:spcBef>
                        <a:spcAft>
                          <a:spcPts val="0"/>
                        </a:spcAft>
                      </a:pPr>
                      <a:r>
                        <a:rPr lang="en-US" sz="1600">
                          <a:effectLst/>
                        </a:rPr>
                        <a:t>Amyotrophic lateral sclerosis (ALS)</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Superoxide dismutase 1</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7631517"/>
                  </a:ext>
                </a:extLst>
              </a:tr>
              <a:tr h="285412">
                <a:tc>
                  <a:txBody>
                    <a:bodyPr/>
                    <a:lstStyle/>
                    <a:p>
                      <a:pPr marL="0" marR="0">
                        <a:spcBef>
                          <a:spcPts val="0"/>
                        </a:spcBef>
                        <a:spcAft>
                          <a:spcPts val="0"/>
                        </a:spcAft>
                      </a:pPr>
                      <a:r>
                        <a:rPr lang="en-US" sz="1600">
                          <a:effectLst/>
                        </a:rPr>
                        <a:t>Spongiform encephalopathies</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Prion proteins</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3713679"/>
                  </a:ext>
                </a:extLst>
              </a:tr>
              <a:tr h="570824">
                <a:tc>
                  <a:txBody>
                    <a:bodyPr/>
                    <a:lstStyle/>
                    <a:p>
                      <a:pPr marL="0" marR="0">
                        <a:spcBef>
                          <a:spcPts val="0"/>
                        </a:spcBef>
                        <a:spcAft>
                          <a:spcPts val="0"/>
                        </a:spcAft>
                      </a:pPr>
                      <a:r>
                        <a:rPr lang="en-US" sz="1600">
                          <a:effectLst/>
                        </a:rPr>
                        <a:t>Familial amyloidotic polyneuropathy</a:t>
                      </a:r>
                      <a:endParaRPr lang="en-US" sz="12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Transthyretin (mutant forms)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1496059"/>
                  </a:ext>
                </a:extLst>
              </a:tr>
            </a:tbl>
          </a:graphicData>
        </a:graphic>
      </p:graphicFrame>
      <p:sp>
        <p:nvSpPr>
          <p:cNvPr id="5" name="Rectangle 1">
            <a:extLst>
              <a:ext uri="{FF2B5EF4-FFF2-40B4-BE49-F238E27FC236}">
                <a16:creationId xmlns:a16="http://schemas.microsoft.com/office/drawing/2014/main" id="{78AD2D4E-F59C-D22D-A33A-5A169B22F2D2}"/>
              </a:ext>
            </a:extLst>
          </p:cNvPr>
          <p:cNvSpPr>
            <a:spLocks noChangeArrowheads="1"/>
          </p:cNvSpPr>
          <p:nvPr/>
        </p:nvSpPr>
        <p:spPr bwMode="auto">
          <a:xfrm>
            <a:off x="-2136109" y="-117261"/>
            <a:ext cx="16393751" cy="617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Times New Roman" panose="02020603050405020304" pitchFamily="18" charset="0"/>
                <a:ea typeface="Arial" panose="020B0604020202020204" pitchFamily="34" charset="0"/>
                <a:cs typeface="Times New Roman" panose="02020603050405020304" pitchFamily="18" charset="0"/>
              </a:rPr>
              <a:t>Misfolded Proteins Associated with Neurodegenerative Diseases</a:t>
            </a:r>
            <a:endParaRPr kumimoji="0" lang="en-US" altLang="en-US" sz="10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49325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Amyloid beta, tau, and alpha-synuclein interfere with synaptic signaling.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Mutant tau disrupts microtubule function and neuronal transport mechanisms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Alpha-synuclein disrupts mitochondrial protein import.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br>
              <a:rPr lang="en-US" sz="1800" dirty="0">
                <a:effectLst/>
                <a:latin typeface="Times New Roman" panose="02020603050405020304" pitchFamily="18" charset="0"/>
                <a:ea typeface="Arial" panose="020B0604020202020204" pitchFamily="34" charset="0"/>
                <a:cs typeface="Times New Roman" panose="02020603050405020304" pitchFamily="18" charset="0"/>
              </a:rPr>
            </a:br>
            <a:r>
              <a:rPr lang="en-US" sz="1800" dirty="0">
                <a:effectLst/>
                <a:latin typeface="Times New Roman" panose="02020603050405020304" pitchFamily="18" charset="0"/>
                <a:ea typeface="Arial" panose="020B0604020202020204" pitchFamily="34" charset="0"/>
                <a:cs typeface="Times New Roman" panose="02020603050405020304" pitchFamily="18" charset="0"/>
              </a:rPr>
              <a:t>Amyloid diseases such as Alzheimer’s and synuclein diseases such as Parkinson’s disease tend to form with age because of the production and accumulation of misfolded proteins that form toxic aggregates.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 cellular machinery involved in the degradation of aging proteins can be faulty: Such as the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proteasome pathway</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—which degrades unneeded or damaged proteins by proteolysis by breaking peptide bonds—or there may be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inhibition of autophagy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(cell removal) that promotes amyloid aggregation. Errant proteins are also sequestered in various cellular compartments by “chaperone proteins.”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47536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lnSpcReduction="10000"/>
          </a:bodyPr>
          <a:lstStyle/>
          <a:p>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There is also another pathway, the mTOR pathway, and inhibition of it stimulates the degradation of neurodegenerative disease proteins, thus stimulating autophagy. Interestingly, mTOR activators of autophagy include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curcumin (in turmeric)</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and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resveratrol (</a:t>
            </a:r>
            <a:r>
              <a:rPr lang="en-US" b="1" dirty="0">
                <a:latin typeface="Times New Roman" panose="02020603050405020304" pitchFamily="18" charset="0"/>
                <a:ea typeface="Arial" panose="020B0604020202020204" pitchFamily="34" charset="0"/>
                <a:cs typeface="Times New Roman" panose="02020603050405020304" pitchFamily="18" charset="0"/>
              </a:rPr>
              <a:t>from</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 red wine and other sources).</a:t>
            </a:r>
            <a:endParaRPr lang="en-US" sz="1800" dirty="0">
              <a:effectLst/>
              <a:latin typeface="Times New Roman" panose="02020603050405020304" pitchFamily="18" charset="0"/>
              <a:ea typeface="Arial" panose="020B0604020202020204" pitchFamily="34" charset="0"/>
              <a:cs typeface="Times New Roman" panose="02020603050405020304" pitchFamily="18" charset="0"/>
            </a:endParaRPr>
          </a:p>
          <a:p>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Resveratrol</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RES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trans-3,4,5-trihyroxystilbene) is a nonflavonoid polyphenol in the stilbene group and may be partly responsible for what is known as the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French paradox</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(ingestion of saturated fat in French cheeses and other sources, but low rates of cardiovascular disease). </a:t>
            </a:r>
          </a:p>
          <a:p>
            <a:r>
              <a:rPr lang="en-US" dirty="0">
                <a:latin typeface="Times New Roman" panose="02020603050405020304" pitchFamily="18" charset="0"/>
                <a:cs typeface="Times New Roman" panose="02020603050405020304" pitchFamily="18" charset="0"/>
              </a:rPr>
              <a:t>RES is actuality part of a plant’s defense mechanisms. In humans, RES is </a:t>
            </a:r>
            <a:r>
              <a:rPr lang="en-US" dirty="0" err="1">
                <a:latin typeface="Times New Roman" panose="02020603050405020304" pitchFamily="18" charset="0"/>
                <a:cs typeface="Times New Roman" panose="02020603050405020304" pitchFamily="18" charset="0"/>
              </a:rPr>
              <a:t>neuroavailable</a:t>
            </a:r>
            <a:r>
              <a:rPr lang="en-US" dirty="0">
                <a:latin typeface="Times New Roman" panose="02020603050405020304" pitchFamily="18" charset="0"/>
                <a:cs typeface="Times New Roman" panose="02020603050405020304" pitchFamily="18" charset="0"/>
              </a:rPr>
              <a:t> and exerts neuroprotective effects as it may protect against NMDA-induced cell death. The NMDA receptor, one of three receptors that codes for glutamate, is very important for controlling synaptic plasticity and memory function. N-methyl-D-aspartate receptor antagonists (such as memantine) are a class of drugs that may help treat Alzheimer's disease.</a:t>
            </a:r>
          </a:p>
        </p:txBody>
      </p:sp>
    </p:spTree>
    <p:extLst>
      <p:ext uri="{BB962C8B-B14F-4D97-AF65-F5344CB8AC3E}">
        <p14:creationId xmlns:p14="http://schemas.microsoft.com/office/powerpoint/2010/main" val="3088362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a:bodyPr>
          <a:lstStyle/>
          <a:p>
            <a:r>
              <a:rPr lang="en-US" dirty="0"/>
              <a:t>RES + quercetin, a plant flavanol, improves the bioavailability of RES. Both RES and pterostilbene, another stilbenoid, promote “healthspan,” weight loss, and protect against cardiovascular and neurodegenerative diseases, stroke-induced brain damage, and cancer and cancer metastasis.</a:t>
            </a:r>
          </a:p>
          <a:p>
            <a:r>
              <a:rPr lang="en-US" dirty="0"/>
              <a:t>Interestingly, amyloidogenic diseases include Type 2 diabetes and atherosclerosis.</a:t>
            </a:r>
          </a:p>
          <a:p>
            <a:r>
              <a:rPr lang="en-US" dirty="0"/>
              <a:t>But pathologies and dementias of the CNS such as Alzheimer’s and Parkinson’s diseases are also associated with tau proteins that become hyperphosphorylated into insoluble aggregates known as </a:t>
            </a:r>
            <a:r>
              <a:rPr lang="en-US" b="1" dirty="0"/>
              <a:t>neurofibrillary tangles.</a:t>
            </a:r>
          </a:p>
          <a:p>
            <a:endParaRPr lang="en-US" dirty="0"/>
          </a:p>
          <a:p>
            <a:endParaRPr lang="en-US" dirty="0"/>
          </a:p>
        </p:txBody>
      </p:sp>
    </p:spTree>
    <p:extLst>
      <p:ext uri="{BB962C8B-B14F-4D97-AF65-F5344CB8AC3E}">
        <p14:creationId xmlns:p14="http://schemas.microsoft.com/office/powerpoint/2010/main" val="178384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r>
              <a:rPr lang="en-US" dirty="0"/>
              <a:t>Nonetheless, as of 2020, there have been over 300 failed trials of Alzheimer's drugs that largely target amyloid. That is, studies of anti-amyloid drugs that have been completed so far have repeatedly failed.</a:t>
            </a:r>
          </a:p>
        </p:txBody>
      </p:sp>
    </p:spTree>
    <p:extLst>
      <p:ext uri="{BB962C8B-B14F-4D97-AF65-F5344CB8AC3E}">
        <p14:creationId xmlns:p14="http://schemas.microsoft.com/office/powerpoint/2010/main" val="30582419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Neuroinflammation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Do Infections Trigger Alzheimer’s Disease?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 standard model (received view) of Alzheimer’s disease (AD) postulates that the production of the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amyloid-β (Aβ) peptide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(peptides are short chains of amino acids), stimulates the development of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tau neurofibrillary tangles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(tau is a protein composed of larger chains of amino acids that stabilize axons interacting with neighboring neurons) as well as inflammation in the brain.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Thus, Aβ, tau, and (neuro)inflammation have been proposed to lead to the destruction of neurons and synapses in the adult brain in AD.</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8610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 – Table of Contents (TOC)</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fontScale="85000" lnSpcReduction="20000"/>
          </a:bodyPr>
          <a:lstStyle/>
          <a:p>
            <a:pPr marL="342900" marR="0" lvl="0" indent="-342900">
              <a:spcBef>
                <a:spcPts val="0"/>
              </a:spcBef>
              <a:spcAft>
                <a:spcPts val="0"/>
              </a:spcAft>
              <a:buFont typeface="+mj-lt"/>
              <a:buAutoNum type="arabi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AI and machine learning</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Cardiovascular and metabolic diseases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Type 2 diabetes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Obesity </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Cognition</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Core aging research</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Neurodegenerative diseases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Amyloid and tau pathology</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Alzheimer’s disease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Vascular dementia</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Lewy-body dementia</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Frontotemporal dementia</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Dementia screening</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b. Synuclein pathology</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600" dirty="0" err="1">
                <a:effectLst/>
                <a:latin typeface="Times New Roman" panose="02020603050405020304" pitchFamily="18" charset="0"/>
                <a:ea typeface="Arial" panose="020B0604020202020204" pitchFamily="34" charset="0"/>
                <a:cs typeface="Times New Roman" panose="02020603050405020304" pitchFamily="18" charset="0"/>
              </a:rPr>
              <a:t>i</a:t>
            </a:r>
            <a:r>
              <a:rPr lang="en-US" sz="1600" dirty="0">
                <a:effectLst/>
                <a:latin typeface="Times New Roman" panose="02020603050405020304" pitchFamily="18" charset="0"/>
                <a:ea typeface="Arial" panose="020B0604020202020204" pitchFamily="34" charset="0"/>
                <a:cs typeface="Times New Roman" panose="02020603050405020304" pitchFamily="18" charset="0"/>
              </a:rPr>
              <a:t>. Parkinson’s disease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ii. Lewy-body dementia</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Depression</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Endocrinology</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Evolutionary medicine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   Metformin</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4041609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a:bodyPr>
          <a:lstStyle/>
          <a:p>
            <a:r>
              <a:rPr lang="en-US" dirty="0"/>
              <a:t>A </a:t>
            </a:r>
            <a:r>
              <a:rPr lang="en-US" b="1" dirty="0"/>
              <a:t>newer theory </a:t>
            </a:r>
            <a:r>
              <a:rPr lang="en-US" dirty="0"/>
              <a:t>suggests that infections of both the brain and body triggers the immune system in the brain and that sets off neuroinflammation.</a:t>
            </a:r>
          </a:p>
          <a:p>
            <a:r>
              <a:rPr lang="en-US" dirty="0"/>
              <a:t>What kind of infections? Microbes that attack the brain, known as “neurotropic microbes” include the family of herpesviruses including herpes simplex virus 1 (HSV-1) and 2 (HSV-2), which cause both cold sores and genital herpes, respectively. In the US, about half of adolescents and adults under the age of 50 are infected with HSV-1 and about 12% are infected with HSV-2. </a:t>
            </a:r>
            <a:r>
              <a:rPr lang="en-US" b="1" dirty="0"/>
              <a:t>As it turns out, antivirals such as acyclovir reduce the accumulation of both A</a:t>
            </a:r>
            <a:r>
              <a:rPr lang="el-GR" b="1" dirty="0"/>
              <a:t>β </a:t>
            </a:r>
            <a:r>
              <a:rPr lang="en-US" b="1" dirty="0"/>
              <a:t>and tau in the brain.</a:t>
            </a:r>
          </a:p>
          <a:p>
            <a:endParaRPr lang="en-US" dirty="0"/>
          </a:p>
          <a:p>
            <a:endParaRPr lang="en-US" dirty="0"/>
          </a:p>
        </p:txBody>
      </p:sp>
    </p:spTree>
    <p:extLst>
      <p:ext uri="{BB962C8B-B14F-4D97-AF65-F5344CB8AC3E}">
        <p14:creationId xmlns:p14="http://schemas.microsoft.com/office/powerpoint/2010/main" val="2727947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a:bodyPr>
          <a:lstStyle/>
          <a:p>
            <a:r>
              <a:rPr lang="en-US" dirty="0"/>
              <a:t>But there are other neurotropic microbes linked to AD including the varicella-zoster virus (VZV) implicated in chickenpox and shingles and widespread in the US population, the hepatitis C virus implicated in liver disease, </a:t>
            </a:r>
            <a:r>
              <a:rPr lang="en-US" i="1" dirty="0"/>
              <a:t>Helicobacter pylori </a:t>
            </a:r>
            <a:r>
              <a:rPr lang="en-US" dirty="0"/>
              <a:t>associated with gastric ulcers, </a:t>
            </a:r>
            <a:r>
              <a:rPr lang="en-US" i="1" dirty="0"/>
              <a:t>Porphyromonas gingivalis</a:t>
            </a:r>
            <a:r>
              <a:rPr lang="en-US" dirty="0"/>
              <a:t>, a bacterium associated with periodontal disease, </a:t>
            </a:r>
            <a:r>
              <a:rPr lang="en-US" i="1" dirty="0"/>
              <a:t>Chlamydia pneumoniae</a:t>
            </a:r>
            <a:r>
              <a:rPr lang="en-US" dirty="0"/>
              <a:t>, a bacterium linked to pneumonia, as well as certain fungal infections.</a:t>
            </a:r>
          </a:p>
          <a:p>
            <a:r>
              <a:rPr lang="en-US" dirty="0"/>
              <a:t>But is neuroinflammation and resulting neurodegeneration a cause or a consequence of AD? That’s the 50 million individuals worldwide with AD question.</a:t>
            </a:r>
          </a:p>
          <a:p>
            <a:endParaRPr lang="en-US" dirty="0"/>
          </a:p>
          <a:p>
            <a:endParaRPr lang="en-US" dirty="0"/>
          </a:p>
        </p:txBody>
      </p:sp>
    </p:spTree>
    <p:extLst>
      <p:ext uri="{BB962C8B-B14F-4D97-AF65-F5344CB8AC3E}">
        <p14:creationId xmlns:p14="http://schemas.microsoft.com/office/powerpoint/2010/main" val="29649947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fontScale="85000" lnSpcReduction="10000"/>
          </a:bodyPr>
          <a:lstStyle/>
          <a:p>
            <a:r>
              <a:rPr lang="en-US" b="1" dirty="0"/>
              <a:t>What are the phases of Alzheimer’s disease?</a:t>
            </a:r>
          </a:p>
          <a:p>
            <a:pPr marL="0" indent="0">
              <a:buNone/>
            </a:pPr>
            <a:r>
              <a:rPr lang="en-US" dirty="0"/>
              <a:t>	• </a:t>
            </a:r>
            <a:r>
              <a:rPr lang="en-US" b="1" dirty="0"/>
              <a:t>Preclinical and asymptomatic phase</a:t>
            </a:r>
          </a:p>
          <a:p>
            <a:r>
              <a:rPr lang="en-US" dirty="0"/>
              <a:t>	Neuropsychological testing can reveal mild cognitive difficulties up to eight years before a person fulfills the clinical criteria for diagnosis of AD. These early symptoms can affect the most complex activities of daily living. </a:t>
            </a:r>
            <a:r>
              <a:rPr lang="en-US" b="1" dirty="0"/>
              <a:t>The most noticeable deficit is short term memory loss (working memory deficits), </a:t>
            </a:r>
            <a:r>
              <a:rPr lang="en-US" dirty="0"/>
              <a:t>which shows up as difficulty in remembering recently learned facts and inability to acquire new information.</a:t>
            </a:r>
          </a:p>
          <a:p>
            <a:pPr marL="0" indent="0">
              <a:buNone/>
            </a:pPr>
            <a:r>
              <a:rPr lang="en-US" dirty="0"/>
              <a:t>	 • </a:t>
            </a:r>
            <a:r>
              <a:rPr lang="en-US" b="1" dirty="0"/>
              <a:t>Cognitive performance decline phase</a:t>
            </a:r>
          </a:p>
          <a:p>
            <a:r>
              <a:rPr lang="en-US" dirty="0"/>
              <a:t>AD does not affect all </a:t>
            </a:r>
            <a:r>
              <a:rPr lang="en-US" b="1" dirty="0"/>
              <a:t>memory capacities </a:t>
            </a:r>
            <a:r>
              <a:rPr lang="en-US" dirty="0"/>
              <a:t>equally. Older memories of the person's life (episodic memory), facts learned (semantic memory), and implicit memory (memory how to do things) are affected to a lesser degree than new facts or memories.</a:t>
            </a:r>
          </a:p>
          <a:p>
            <a:r>
              <a:rPr lang="en-US" b="1" dirty="0"/>
              <a:t>Language problems </a:t>
            </a:r>
            <a:r>
              <a:rPr lang="en-US" dirty="0"/>
              <a:t>are mainly characterized by a shrinking vocabulary and decreased word fluency leading to a general impoverishment of oral and written language.</a:t>
            </a:r>
          </a:p>
          <a:p>
            <a:endParaRPr lang="en-US" dirty="0"/>
          </a:p>
          <a:p>
            <a:endParaRPr lang="en-US" dirty="0"/>
          </a:p>
        </p:txBody>
      </p:sp>
    </p:spTree>
    <p:extLst>
      <p:ext uri="{BB962C8B-B14F-4D97-AF65-F5344CB8AC3E}">
        <p14:creationId xmlns:p14="http://schemas.microsoft.com/office/powerpoint/2010/main" val="24191928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a:bodyPr>
          <a:lstStyle/>
          <a:p>
            <a:r>
              <a:rPr lang="en-US" b="1" dirty="0"/>
              <a:t>Memory-dominant dementia syndrome</a:t>
            </a:r>
          </a:p>
          <a:p>
            <a:pPr lvl="1"/>
            <a:r>
              <a:rPr lang="en-US" dirty="0"/>
              <a:t>One of the earliest structural changes in the brain is the accumulation of paraventricular (adjacent to a ventricle) and subcortical deep white matter hyperintensities (WMH).</a:t>
            </a:r>
          </a:p>
          <a:p>
            <a:pPr lvl="1"/>
            <a:r>
              <a:rPr lang="en-US" dirty="0"/>
              <a:t>Progressive deterioration eventually hinders independence, with subjects being unable to perform most common activities of daily living (ADLs). </a:t>
            </a:r>
            <a:r>
              <a:rPr lang="en-US" b="1" dirty="0"/>
              <a:t>Speech difficulties </a:t>
            </a:r>
            <a:r>
              <a:rPr lang="en-US" dirty="0"/>
              <a:t>become evident due to an inability to recall words, which leads to frequent incorrect word substitutions (</a:t>
            </a:r>
            <a:r>
              <a:rPr lang="en-US" b="1" dirty="0"/>
              <a:t>paraphasias</a:t>
            </a:r>
            <a:r>
              <a:rPr lang="en-US" dirty="0"/>
              <a:t>, the production of unintended syllables, words, or phrases during speaking). Reading and writing skills are also progressively lost. </a:t>
            </a:r>
            <a:r>
              <a:rPr lang="en-US" b="1" dirty="0"/>
              <a:t>Complex motor sequences </a:t>
            </a:r>
            <a:r>
              <a:rPr lang="en-US" dirty="0"/>
              <a:t>become less coordinated as time passes and AD progresses so the risk of falling increases. During this phase, memory problems worsen, and the person may fail to recognize close relatives. </a:t>
            </a:r>
            <a:r>
              <a:rPr lang="en-US" b="1" dirty="0"/>
              <a:t>Long-term memory (LTM)</a:t>
            </a:r>
            <a:r>
              <a:rPr lang="en-US" dirty="0"/>
              <a:t>, which was previously intact, becomes impaired.</a:t>
            </a:r>
          </a:p>
          <a:p>
            <a:endParaRPr lang="en-US" dirty="0"/>
          </a:p>
          <a:p>
            <a:endParaRPr lang="en-US" dirty="0"/>
          </a:p>
        </p:txBody>
      </p:sp>
    </p:spTree>
    <p:extLst>
      <p:ext uri="{BB962C8B-B14F-4D97-AF65-F5344CB8AC3E}">
        <p14:creationId xmlns:p14="http://schemas.microsoft.com/office/powerpoint/2010/main" val="1745831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r>
              <a:rPr lang="en-US" dirty="0"/>
              <a:t>During the final stages the patient is completely dependent on caregivers. Language is reduced to simple phrases or even single words eventually leading to complete loss of speech. Despite the loss of verbal abilities, people can often respond to clear emotional signals. Although aggressiveness can still be present, extreme apathy and exhaustion are much more common symptoms. People with AD will ultimately not be able to perform even the simplest tasks independently; muscle mass and mobility deteriorates to the point where they are bedridden and unable to feed themselves.</a:t>
            </a:r>
          </a:p>
        </p:txBody>
      </p:sp>
    </p:spTree>
    <p:extLst>
      <p:ext uri="{BB962C8B-B14F-4D97-AF65-F5344CB8AC3E}">
        <p14:creationId xmlns:p14="http://schemas.microsoft.com/office/powerpoint/2010/main" val="3151467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fontScale="92500" lnSpcReduction="20000"/>
          </a:bodyPr>
          <a:lstStyle/>
          <a:p>
            <a:pPr marL="0" indent="0">
              <a:buNone/>
            </a:pPr>
            <a:r>
              <a:rPr lang="en-US" b="1" dirty="0"/>
              <a:t>Types of Dementia</a:t>
            </a:r>
          </a:p>
          <a:p>
            <a:r>
              <a:rPr lang="en-US" dirty="0"/>
              <a:t>1. </a:t>
            </a:r>
            <a:r>
              <a:rPr lang="en-US" b="1" dirty="0"/>
              <a:t>Alzheimer’s disease (AD): 40-70% of cases</a:t>
            </a:r>
          </a:p>
          <a:p>
            <a:r>
              <a:rPr lang="en-US" dirty="0"/>
              <a:t>2. </a:t>
            </a:r>
            <a:r>
              <a:rPr lang="en-US" b="1" dirty="0"/>
              <a:t>Vascular dementia (VD): 15-25% of cases</a:t>
            </a:r>
          </a:p>
          <a:p>
            <a:r>
              <a:rPr lang="en-US" dirty="0"/>
              <a:t>It is caused by disease or injury affecting the blood supply to the brain typically involving a series of minor strokes. The symptoms of this dementia depend on where in the brain the strokes occurred and whether the vessels are large or small.</a:t>
            </a:r>
          </a:p>
          <a:p>
            <a:r>
              <a:rPr lang="en-US" dirty="0"/>
              <a:t>3. </a:t>
            </a:r>
            <a:r>
              <a:rPr lang="en-US" b="1" dirty="0"/>
              <a:t>Dementia with Lewy bodies (DLB): 2-20% of cases</a:t>
            </a:r>
          </a:p>
          <a:p>
            <a:r>
              <a:rPr lang="en-US" dirty="0"/>
              <a:t>The primary symptoms are visual hallucinations and "Parkinsonism" including tremor, cognitive rigidity, bradykinesia, and problems with balance and initiating movement such as ambulating. The visual hallucinations are of people or animals, and they often occur when someone is about to fall asleep or wake up. Other symptoms include problems with attention, organization, problem solving, planning, and difficulty with visual-spatial abilities.</a:t>
            </a:r>
          </a:p>
          <a:p>
            <a:endParaRPr lang="en-US" dirty="0"/>
          </a:p>
          <a:p>
            <a:endParaRPr lang="en-US" dirty="0"/>
          </a:p>
        </p:txBody>
      </p:sp>
    </p:spTree>
    <p:extLst>
      <p:ext uri="{BB962C8B-B14F-4D97-AF65-F5344CB8AC3E}">
        <p14:creationId xmlns:p14="http://schemas.microsoft.com/office/powerpoint/2010/main" val="3151415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fontScale="85000" lnSpcReduction="20000"/>
          </a:bodyPr>
          <a:lstStyle/>
          <a:p>
            <a:r>
              <a:rPr lang="en-US" dirty="0"/>
              <a:t>4. </a:t>
            </a:r>
            <a:r>
              <a:rPr lang="en-US" b="1" dirty="0"/>
              <a:t>Frontotemporal dementia (FTD): 2-4% of cases</a:t>
            </a:r>
          </a:p>
          <a:p>
            <a:r>
              <a:rPr lang="en-US" dirty="0"/>
              <a:t>FTDs are characterized by drastic personality changes and language difficulties. There is early social withdrawal and lack of insight.</a:t>
            </a:r>
          </a:p>
          <a:p>
            <a:r>
              <a:rPr lang="en-US" dirty="0"/>
              <a:t>5. </a:t>
            </a:r>
            <a:r>
              <a:rPr lang="en-US" b="1" dirty="0"/>
              <a:t>Progressive supranuclear palsy (PSP)</a:t>
            </a:r>
          </a:p>
          <a:p>
            <a:r>
              <a:rPr lang="en-US" dirty="0"/>
              <a:t>PSP is an uncommon brain disorder that affects movement, gait, balance, speech, swallowing, vision, mood, behavior, and thinking. The disease damages certain parts of the brain above nerve cell clusters called nuclei (supranuclear). These nuclei control eye movements. Thus, one of the classic signs of the disease is an inability to aim and move the eyes properly, which individuals may experience as blurring of vision.</a:t>
            </a:r>
          </a:p>
          <a:p>
            <a:r>
              <a:rPr lang="en-US" dirty="0"/>
              <a:t>6. </a:t>
            </a:r>
            <a:r>
              <a:rPr lang="en-US" b="1" dirty="0"/>
              <a:t>Corticobasal degeneration (CBD)</a:t>
            </a:r>
          </a:p>
          <a:p>
            <a:r>
              <a:rPr lang="en-US" dirty="0"/>
              <a:t>CBD is a rare neurodegenerative disease involving the cerebral cortex and the basal ganglia. It is characterized by marked disorders in movement and cognition and is classified as one of the </a:t>
            </a:r>
            <a:r>
              <a:rPr lang="en-US" b="1" dirty="0"/>
              <a:t>Parkinson plus syndromes </a:t>
            </a:r>
            <a:r>
              <a:rPr lang="en-US" dirty="0"/>
              <a:t>(classical features of Parkinson’s disease with additional features). In the case of CBD, one common sign is difficulty using one limb. What may occur is an </a:t>
            </a:r>
            <a:r>
              <a:rPr lang="en-US" b="1" dirty="0"/>
              <a:t>alien limb </a:t>
            </a:r>
            <a:r>
              <a:rPr lang="en-US" dirty="0"/>
              <a:t>that seems to have a mind of its own and moves without conscious control (“alien hand syndrome”).</a:t>
            </a:r>
          </a:p>
          <a:p>
            <a:endParaRPr lang="en-US" dirty="0"/>
          </a:p>
          <a:p>
            <a:endParaRPr lang="en-US" dirty="0"/>
          </a:p>
        </p:txBody>
      </p:sp>
    </p:spTree>
    <p:extLst>
      <p:ext uri="{BB962C8B-B14F-4D97-AF65-F5344CB8AC3E}">
        <p14:creationId xmlns:p14="http://schemas.microsoft.com/office/powerpoint/2010/main" val="35449711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a:bodyPr>
          <a:lstStyle/>
          <a:p>
            <a:r>
              <a:rPr lang="en-US" dirty="0"/>
              <a:t>7. </a:t>
            </a:r>
            <a:r>
              <a:rPr lang="en-US" b="1" dirty="0"/>
              <a:t>Creutzfeldt–Jakob disease</a:t>
            </a:r>
          </a:p>
          <a:p>
            <a:r>
              <a:rPr lang="en-US" dirty="0"/>
              <a:t>Is a  fatal degenerative brain disorder. Early symptoms include memory problems, behavioral changes, poor coordination, and visual disturbances. Later symptoms include dementia, involuntary movements, blindness, weakness, and coma. About 70% of people die within a year of diagnosis.</a:t>
            </a:r>
          </a:p>
          <a:p>
            <a:r>
              <a:rPr lang="en-US" dirty="0"/>
              <a:t>8. </a:t>
            </a:r>
            <a:r>
              <a:rPr lang="en-US" b="1" dirty="0"/>
              <a:t>Encephalopathy including chronic traumatic encephalopathy (CTE)</a:t>
            </a:r>
          </a:p>
          <a:p>
            <a:r>
              <a:rPr lang="en-US" dirty="0"/>
              <a:t>CTE is a neurodegenerative disease caused by repeated head injuries (athletes). Symptoms may include behavioral problems, mood problems, and problems with thinking. Symptoms typically do not begin until years after the injuries. CTE often gets worse over time and can result in dementia.</a:t>
            </a:r>
          </a:p>
          <a:p>
            <a:endParaRPr lang="en-US" dirty="0"/>
          </a:p>
          <a:p>
            <a:endParaRPr lang="en-US" dirty="0"/>
          </a:p>
        </p:txBody>
      </p:sp>
    </p:spTree>
    <p:extLst>
      <p:ext uri="{BB962C8B-B14F-4D97-AF65-F5344CB8AC3E}">
        <p14:creationId xmlns:p14="http://schemas.microsoft.com/office/powerpoint/2010/main" val="12656283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a:bodyPr>
          <a:lstStyle/>
          <a:p>
            <a:r>
              <a:rPr lang="en-US" dirty="0"/>
              <a:t>9. </a:t>
            </a:r>
            <a:r>
              <a:rPr lang="en-US" b="1" dirty="0"/>
              <a:t>Fragile X-associated tremor/ataxia syndrome (FXTAS)</a:t>
            </a:r>
          </a:p>
          <a:p>
            <a:r>
              <a:rPr lang="en-US" dirty="0"/>
              <a:t>FXTAS is a late-onset neurodegenerative disorder most frequently seen in male carriers of Fragile X syndrome (FXS) over the age of</a:t>
            </a:r>
          </a:p>
          <a:p>
            <a:r>
              <a:rPr lang="en-US" b="1" dirty="0"/>
              <a:t>10. Fragile X syndrome has an X-linked dominant inheritance</a:t>
            </a:r>
            <a:r>
              <a:rPr lang="en-US" dirty="0"/>
              <a:t>. It is typically caused by an expansion of the CGG triplet repeat within the FMR1 gene on the X chromosome.</a:t>
            </a:r>
          </a:p>
          <a:p>
            <a:endParaRPr lang="en-US" dirty="0"/>
          </a:p>
          <a:p>
            <a:endParaRPr lang="en-US" dirty="0"/>
          </a:p>
        </p:txBody>
      </p:sp>
    </p:spTree>
    <p:extLst>
      <p:ext uri="{BB962C8B-B14F-4D97-AF65-F5344CB8AC3E}">
        <p14:creationId xmlns:p14="http://schemas.microsoft.com/office/powerpoint/2010/main" val="2662902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Dementia Screening</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dirty="0">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CVLT-II (more intrusion errors)</a:t>
            </a:r>
            <a:endParaRPr lang="en-US" dirty="0">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Episodic &amp; semantic memory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Block design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Clock drawing</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Matrix reasoning - executive functions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Lexical &amp; category fluency (FAS and boy's names and animals)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8718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 (TOC)</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pPr marL="342900" marR="0" lvl="0" indent="-342900">
              <a:spcBef>
                <a:spcPts val="0"/>
              </a:spcBef>
              <a:spcAft>
                <a:spcPts val="0"/>
              </a:spcAft>
              <a:buFont typeface="+mj-lt"/>
              <a:buAutoNum type="arabicPeriod" startAt="10"/>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NAD+</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0"/>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Neuromodulation and neurofeedback</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0"/>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Neuropsychological assessment</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0"/>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Neurotoxicants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0"/>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Nootropics and </a:t>
            </a:r>
            <a:r>
              <a:rPr lang="en-US" sz="1600" dirty="0" err="1">
                <a:effectLst/>
                <a:latin typeface="Times New Roman" panose="02020603050405020304" pitchFamily="18" charset="0"/>
                <a:ea typeface="Arial" panose="020B0604020202020204" pitchFamily="34" charset="0"/>
                <a:cs typeface="Times New Roman" panose="02020603050405020304" pitchFamily="18" charset="0"/>
              </a:rPr>
              <a:t>promnestics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0"/>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Nutrition</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Blueberries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Caloric restriction</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Coffee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EVOO</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Intermittent fasting</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Pomegranate juice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PUFAs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39165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Severe Impairment Battery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Symbol" pitchFamily="2" charset="2"/>
              </a:rPr>
              <a:t>Attention</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Symbol" pitchFamily="2" charset="2"/>
              </a:rPr>
              <a:t>Construction</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Symbol" pitchFamily="2" charset="2"/>
              </a:rPr>
              <a:t>Language</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Symbol" pitchFamily="2" charset="2"/>
              </a:rPr>
              <a:t>Memory</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Symbol" pitchFamily="2" charset="2"/>
              </a:rPr>
              <a:t>Orientation (in three spheres)</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Symbol" pitchFamily="2" charset="2"/>
              </a:rPr>
              <a:t>Praxis</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Symbol" pitchFamily="2" charset="2"/>
              </a:rPr>
              <a:t>Social Interaction</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Symbol" pitchFamily="2" charset="2"/>
              </a:rPr>
              <a:t>Visuospatial ability</a:t>
            </a:r>
            <a:endParaRPr lang="en-US" sz="1800" dirty="0">
              <a:effectLst/>
              <a:latin typeface="Arial" panose="020B0604020202020204" pitchFamily="34" charset="0"/>
              <a:ea typeface="Arial" panose="020B0604020202020204" pitchFamily="34" charset="0"/>
              <a:cs typeface="Symbol" pitchFamily="2" charset="2"/>
            </a:endParaRPr>
          </a:p>
          <a:p>
            <a:endParaRPr lang="en-US" dirty="0"/>
          </a:p>
        </p:txBody>
      </p:sp>
    </p:spTree>
    <p:extLst>
      <p:ext uri="{BB962C8B-B14F-4D97-AF65-F5344CB8AC3E}">
        <p14:creationId xmlns:p14="http://schemas.microsoft.com/office/powerpoint/2010/main" val="979518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normAutofit lnSpcReduction="10000"/>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Neuropsychological Evaluation I</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457200" algn="l"/>
              </a:tabLs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Wechsler Abbreviated Scale of Intelligence (WASI, 1999 edition)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457200" algn="l"/>
              </a:tabLs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Rey Complex Figure Test (RCFT, 1995 edition)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457200" algn="l"/>
              </a:tabLs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Hopkins Verbal Learning Test-R (HVLT-R, 2001 edition)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457200" algn="l"/>
              </a:tabLs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Wechsler Memory Scale (WMS-III, 1997 edition)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457200" algn="l"/>
              </a:tabLs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Delis-Kaplan Executive Function System (D-KEFS, 2001 edition)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457200" algn="l"/>
              </a:tabLs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Clock Drawing Test (CDT, 1992 edition)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457200" algn="l"/>
              </a:tabLs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Wisconsin Card-Sorting Test (WCST, 1993 edition)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457200" algn="l"/>
              </a:tabLs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Prospective &amp; Incidental Memory Measures (PIMM, 2003 edition)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457200" algn="l"/>
              </a:tabLs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Boston Naming Test – Warrington Variation (BNT, 2001 edition)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457200" algn="l"/>
              </a:tabLs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Clinical evaluation of verbal and nonverbal communication; emotional and social competencies in the intrapersonal and interpersonal spheres; symbolic, cognitive, and representational capacities; visuospatial abilities, and motor skills and abilities.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374837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Neuropsychological Evaluation II</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Depression: Geriatric Depression Scale, BDI-II (Beck Depression Inventory)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Apathy: Apathy Scale (orbitofrontal cortex - hypometabolism, dorsolateral prefrontal cortex – cognitive flexibility, medial temporal limbic structures - disinhibition)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Anxiety: BAI (Beck Anxiety Inventory)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Anhedonia: SHPS (Smith Hamilton Pleasure Scale)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Emotion: POMS (Profile of Mood States)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Facial prosody: FrSBe (Frontal Systems of Behavior Scale), FAB (Frontal Assessment Battery)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Affect perception/expression: NYEB (New York Emotion Battery)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48702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D4DDA-224A-C4B0-F4C6-B0AC4AB33C16}"/>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51D29B2B-2FBB-5A1E-726F-03264D886101}"/>
              </a:ext>
            </a:extLst>
          </p:cNvPr>
          <p:cNvSpPr>
            <a:spLocks noGrp="1"/>
          </p:cNvSpPr>
          <p:nvPr>
            <p:ph idx="1"/>
          </p:nvPr>
        </p:nvSpPr>
        <p:spPr/>
        <p:txBody>
          <a:bodyPr>
            <a:normAutofit/>
          </a:bodyPr>
          <a:lstStyle/>
          <a:p>
            <a:pPr marL="0" marR="0">
              <a:spcBef>
                <a:spcPts val="0"/>
              </a:spcBef>
              <a:spcAft>
                <a:spcPts val="0"/>
              </a:spcAft>
            </a:pPr>
            <a:r>
              <a:rPr lang="en-US" sz="1600" b="1" dirty="0">
                <a:effectLst/>
                <a:latin typeface="Times New Roman" panose="02020603050405020304" pitchFamily="18" charset="0"/>
                <a:ea typeface="Arial" panose="020B0604020202020204" pitchFamily="34" charset="0"/>
                <a:cs typeface="Times New Roman" panose="02020603050405020304" pitchFamily="18" charset="0"/>
              </a:rPr>
              <a:t>Endocrinology</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Three hormonal systems show decreasing circulating hormone concentrations during normal aging:</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lvl="1" indent="-342900">
              <a:spcBef>
                <a:spcPts val="0"/>
              </a:spcBef>
              <a:buFont typeface="+mj-lt"/>
              <a:buAutoNum type="arabicPeriod"/>
            </a:pPr>
            <a:r>
              <a:rPr lang="en-US" sz="1400" dirty="0">
                <a:effectLst/>
                <a:latin typeface="Times New Roman" panose="02020603050405020304" pitchFamily="18" charset="0"/>
                <a:ea typeface="Arial" panose="020B0604020202020204" pitchFamily="34" charset="0"/>
                <a:cs typeface="Symbol" pitchFamily="2" charset="2"/>
              </a:rPr>
              <a:t>Estrogen (</a:t>
            </a:r>
            <a:r>
              <a:rPr lang="en-US" sz="1400" i="1" dirty="0">
                <a:effectLst/>
                <a:latin typeface="Times New Roman" panose="02020603050405020304" pitchFamily="18" charset="0"/>
                <a:ea typeface="Arial" panose="020B0604020202020204" pitchFamily="34" charset="0"/>
                <a:cs typeface="Symbol" pitchFamily="2" charset="2"/>
              </a:rPr>
              <a:t>menopause</a:t>
            </a:r>
            <a:r>
              <a:rPr lang="en-US" sz="1400" dirty="0">
                <a:effectLst/>
                <a:latin typeface="Times New Roman" panose="02020603050405020304" pitchFamily="18" charset="0"/>
                <a:ea typeface="Arial" panose="020B0604020202020204" pitchFamily="34" charset="0"/>
                <a:cs typeface="Symbol" pitchFamily="2" charset="2"/>
              </a:rPr>
              <a:t>) and testosterone (</a:t>
            </a:r>
            <a:r>
              <a:rPr lang="en-US" sz="1400" i="1" dirty="0">
                <a:effectLst/>
                <a:latin typeface="Times New Roman" panose="02020603050405020304" pitchFamily="18" charset="0"/>
                <a:ea typeface="Arial" panose="020B0604020202020204" pitchFamily="34" charset="0"/>
                <a:cs typeface="Symbol" pitchFamily="2" charset="2"/>
              </a:rPr>
              <a:t>andropause</a:t>
            </a:r>
            <a:r>
              <a:rPr lang="en-US" sz="1400" dirty="0">
                <a:effectLst/>
                <a:latin typeface="Times New Roman" panose="02020603050405020304" pitchFamily="18" charset="0"/>
                <a:ea typeface="Arial" panose="020B0604020202020204" pitchFamily="34" charset="0"/>
                <a:cs typeface="Symbol" pitchFamily="2" charset="2"/>
              </a:rPr>
              <a:t>, male menopause or late-onset hypogonadism)</a:t>
            </a:r>
            <a:endParaRPr lang="en-US" sz="1000" dirty="0">
              <a:latin typeface="Arial" panose="020B0604020202020204" pitchFamily="34" charset="0"/>
              <a:ea typeface="Arial" panose="020B0604020202020204" pitchFamily="34" charset="0"/>
              <a:cs typeface="Symbol" pitchFamily="2" charset="2"/>
            </a:endParaRPr>
          </a:p>
          <a:p>
            <a:pPr lvl="1" indent="-342900">
              <a:spcBef>
                <a:spcPts val="0"/>
              </a:spcBef>
              <a:buFont typeface="+mj-lt"/>
              <a:buAutoNum type="arabicPeriod"/>
            </a:pPr>
            <a:endParaRPr lang="en-US" sz="1000" dirty="0">
              <a:effectLst/>
              <a:latin typeface="Arial" panose="020B0604020202020204" pitchFamily="34" charset="0"/>
              <a:ea typeface="Arial" panose="020B0604020202020204" pitchFamily="34" charset="0"/>
              <a:cs typeface="Times New Roman" panose="02020603050405020304" pitchFamily="18" charset="0"/>
            </a:endParaRPr>
          </a:p>
          <a:p>
            <a:pPr lvl="1" indent="-342900">
              <a:spcBef>
                <a:spcPts val="0"/>
              </a:spcBef>
              <a:buFont typeface="+mj-lt"/>
              <a:buAutoNum type="arabicPeriod"/>
            </a:pPr>
            <a:r>
              <a:rPr lang="en-US" sz="1400" dirty="0">
                <a:effectLst/>
                <a:latin typeface="Times New Roman" panose="02020603050405020304" pitchFamily="18" charset="0"/>
                <a:ea typeface="Arial" panose="020B0604020202020204" pitchFamily="34" charset="0"/>
                <a:cs typeface="Symbol" pitchFamily="2" charset="2"/>
              </a:rPr>
              <a:t>Dehydroepiandrosterone (DHEA) and its sulphate, DHEA-S (</a:t>
            </a:r>
            <a:r>
              <a:rPr lang="en-US" sz="1400" i="1" dirty="0">
                <a:effectLst/>
                <a:latin typeface="Times New Roman" panose="02020603050405020304" pitchFamily="18" charset="0"/>
                <a:ea typeface="Arial" panose="020B0604020202020204" pitchFamily="34" charset="0"/>
                <a:cs typeface="Symbol" pitchFamily="2" charset="2"/>
              </a:rPr>
              <a:t>adrenopause</a:t>
            </a:r>
            <a:r>
              <a:rPr lang="en-US" sz="1400" dirty="0">
                <a:effectLst/>
                <a:latin typeface="Times New Roman" panose="02020603050405020304" pitchFamily="18" charset="0"/>
                <a:ea typeface="Arial" panose="020B0604020202020204" pitchFamily="34" charset="0"/>
                <a:cs typeface="Symbol" pitchFamily="2" charset="2"/>
              </a:rPr>
              <a:t>)</a:t>
            </a:r>
            <a:endParaRPr lang="en-US" sz="1000" dirty="0">
              <a:effectLst/>
              <a:latin typeface="Arial" panose="020B0604020202020204" pitchFamily="34" charset="0"/>
              <a:ea typeface="Arial" panose="020B0604020202020204" pitchFamily="34" charset="0"/>
              <a:cs typeface="Symbol" pitchFamily="2" charset="2"/>
            </a:endParaRPr>
          </a:p>
          <a:p>
            <a:pPr marL="1200150" lvl="2" indent="-342900">
              <a:spcBef>
                <a:spcPts val="0"/>
              </a:spcBef>
              <a:buFont typeface="+mj-lt"/>
              <a:buAutoNum type="arabicPeriod"/>
            </a:pPr>
            <a:r>
              <a:rPr lang="en-US" dirty="0">
                <a:effectLst/>
                <a:latin typeface="Times New Roman" panose="02020603050405020304" pitchFamily="18" charset="0"/>
                <a:ea typeface="Arial" panose="020B0604020202020204" pitchFamily="34" charset="0"/>
                <a:cs typeface="Times New Roman" panose="02020603050405020304" pitchFamily="18" charset="0"/>
              </a:rPr>
              <a:t>Adrenopause is the decline in adrenal androgens such as DHEA and dehydroepiandrosterone sulfate (DHEA-S) manufactured in the zona reticularis, the innermost layer of the adrenal cortex. Levels of adrenal androgens start to increase around age 7 or 8 years (adrenarche), peak in early adulthood (20 to 25 years) and decrease at a rate of approximately 2% per year thereafter eventually reaching levels of 10 to 20% of those of young adults by age 80 years. It is caused by the progressive apoptosis of androgen-secreting cells and involution (shrinking) of the zona reticularis.</a:t>
            </a:r>
            <a:endParaRPr lang="en-US" sz="10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774725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56D35-00D9-3C81-58E2-62D35C8FF1C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53BF83EA-A6F5-0C8B-4FCA-FA2AD61E9C6F}"/>
              </a:ext>
            </a:extLst>
          </p:cNvPr>
          <p:cNvSpPr>
            <a:spLocks noGrp="1"/>
          </p:cNvSpPr>
          <p:nvPr>
            <p:ph idx="1"/>
          </p:nvPr>
        </p:nvSpPr>
        <p:spPr/>
        <p:txBody>
          <a:bodyPr>
            <a:normAutofit fontScale="85000" lnSpcReduction="10000"/>
          </a:bodyPr>
          <a:lstStyle/>
          <a:p>
            <a:pPr marL="342900" marR="0" lvl="0" indent="-342900">
              <a:spcBef>
                <a:spcPts val="0"/>
              </a:spcBef>
              <a:spcAft>
                <a:spcPts val="0"/>
              </a:spcAft>
              <a:buFont typeface="Symbol" pitchFamily="2" charset="2"/>
              <a:buChar char=""/>
            </a:pPr>
            <a:r>
              <a:rPr lang="en-US" sz="1600" dirty="0">
                <a:effectLst/>
                <a:latin typeface="Times New Roman" panose="02020603050405020304" pitchFamily="18" charset="0"/>
                <a:ea typeface="Arial" panose="020B0604020202020204" pitchFamily="34" charset="0"/>
                <a:cs typeface="Symbol" pitchFamily="2" charset="2"/>
              </a:rPr>
              <a:t>Growth hormone/insulin-like growth factor I axis (</a:t>
            </a:r>
            <a:r>
              <a:rPr lang="en-US" sz="1600" i="1" dirty="0" err="1">
                <a:effectLst/>
                <a:latin typeface="Times New Roman" panose="02020603050405020304" pitchFamily="18" charset="0"/>
                <a:ea typeface="Arial" panose="020B0604020202020204" pitchFamily="34" charset="0"/>
                <a:cs typeface="Symbol" pitchFamily="2" charset="2"/>
              </a:rPr>
              <a:t>somatopause</a:t>
            </a:r>
            <a:r>
              <a:rPr lang="en-US" sz="1600" dirty="0">
                <a:effectLst/>
                <a:latin typeface="Times New Roman" panose="02020603050405020304" pitchFamily="18" charset="0"/>
                <a:ea typeface="Arial" panose="020B0604020202020204" pitchFamily="34" charset="0"/>
                <a:cs typeface="Symbol" pitchFamily="2" charset="2"/>
              </a:rPr>
              <a:t>)</a:t>
            </a:r>
            <a:endParaRPr lang="en-US" sz="1600" dirty="0">
              <a:effectLst/>
              <a:latin typeface="Arial" panose="020B0604020202020204" pitchFamily="34" charset="0"/>
              <a:ea typeface="Arial" panose="020B0604020202020204" pitchFamily="34" charset="0"/>
              <a:cs typeface="Symbol" pitchFamily="2" charset="2"/>
            </a:endParaRPr>
          </a:p>
          <a:p>
            <a:pPr lvl="2" indent="-285750">
              <a:spcBef>
                <a:spcPts val="0"/>
              </a:spcBef>
              <a:buFont typeface="Courier New" panose="02070309020205020404" pitchFamily="49" charset="0"/>
              <a:buChar char="o"/>
            </a:pPr>
            <a:r>
              <a:rPr lang="en-US" sz="1600" b="1" dirty="0" err="1">
                <a:effectLst/>
                <a:latin typeface="Times New Roman" panose="02020603050405020304" pitchFamily="18" charset="0"/>
                <a:ea typeface="Arial" panose="020B0604020202020204" pitchFamily="34" charset="0"/>
                <a:cs typeface="Times New Roman" panose="02020603050405020304" pitchFamily="18" charset="0"/>
              </a:rPr>
              <a:t>Somatopause</a:t>
            </a:r>
            <a:r>
              <a:rPr lang="en-US" sz="1600" b="1"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600" dirty="0">
                <a:effectLst/>
                <a:latin typeface="Times New Roman" panose="02020603050405020304" pitchFamily="18" charset="0"/>
                <a:ea typeface="Arial" panose="020B0604020202020204" pitchFamily="34" charset="0"/>
                <a:cs typeface="Times New Roman" panose="02020603050405020304" pitchFamily="18" charset="0"/>
              </a:rPr>
              <a:t>is the progressive decline in the levels of growth hormone (GH) and insulin-like growth factor 1 (IGF-1, which plays a role in growth in childhood), which are hormones of the HPS (hypothalamic-pituitary-somatotopic) axis. By 70-years-of age GH production may be only 60% of that of a young adult and results in changes to the body such as a decrease in lean body mass. </a:t>
            </a:r>
          </a:p>
          <a:p>
            <a:pPr marL="742950" marR="0" lvl="1" indent="-285750">
              <a:spcBef>
                <a:spcPts val="0"/>
              </a:spcBef>
              <a:spcAft>
                <a:spcPts val="0"/>
              </a:spcAft>
              <a:buFont typeface="Courier New" panose="02070309020205020404" pitchFamily="49" charset="0"/>
              <a:buChar char="o"/>
            </a:pP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600" b="1" dirty="0">
                <a:effectLst/>
                <a:latin typeface="Times New Roman" panose="02020603050405020304" pitchFamily="18" charset="0"/>
                <a:ea typeface="Arial" panose="020B0604020202020204" pitchFamily="34" charset="0"/>
                <a:cs typeface="Symbol" pitchFamily="2" charset="2"/>
              </a:rPr>
              <a:t>Age-related disability </a:t>
            </a:r>
            <a:r>
              <a:rPr lang="en-US" sz="1600" dirty="0">
                <a:effectLst/>
                <a:latin typeface="Times New Roman" panose="02020603050405020304" pitchFamily="18" charset="0"/>
                <a:ea typeface="Arial" panose="020B0604020202020204" pitchFamily="34" charset="0"/>
                <a:cs typeface="Symbol" pitchFamily="2" charset="2"/>
              </a:rPr>
              <a:t>is characterized by generalized weakness, impaired mobility and balance, and poor endurance. It eventually results in physical frailty, a state of reduced physiological reserves associated with increased susceptibility to disability.</a:t>
            </a:r>
          </a:p>
          <a:p>
            <a:pPr marL="342900" marR="0" lvl="0" indent="-342900">
              <a:spcBef>
                <a:spcPts val="0"/>
              </a:spcBef>
              <a:spcAft>
                <a:spcPts val="0"/>
              </a:spcAft>
              <a:buFont typeface="Symbol" pitchFamily="2" charset="2"/>
              <a:buChar char=""/>
            </a:pPr>
            <a:endParaRPr lang="en-US" sz="1600" dirty="0">
              <a:effectLst/>
              <a:latin typeface="Times New Roman" panose="02020603050405020304" pitchFamily="18"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Symbol" pitchFamily="2" charset="2"/>
              </a:rPr>
              <a:t>The two clinically most important changes in endocrine activity during aging involve the </a:t>
            </a:r>
            <a:r>
              <a:rPr lang="en-US" sz="1800" i="1" dirty="0">
                <a:effectLst/>
                <a:latin typeface="Times New Roman" panose="02020603050405020304" pitchFamily="18" charset="0"/>
                <a:ea typeface="Arial" panose="020B0604020202020204" pitchFamily="34" charset="0"/>
                <a:cs typeface="Symbol" pitchFamily="2" charset="2"/>
              </a:rPr>
              <a:t>pancreas</a:t>
            </a:r>
            <a:r>
              <a:rPr lang="en-US" sz="1800" dirty="0">
                <a:effectLst/>
                <a:latin typeface="Times New Roman" panose="02020603050405020304" pitchFamily="18" charset="0"/>
                <a:ea typeface="Arial" panose="020B0604020202020204" pitchFamily="34" charset="0"/>
                <a:cs typeface="Symbol" pitchFamily="2" charset="2"/>
              </a:rPr>
              <a:t> and the </a:t>
            </a:r>
            <a:r>
              <a:rPr lang="en-US" sz="1800" i="1" dirty="0">
                <a:effectLst/>
                <a:latin typeface="Times New Roman" panose="02020603050405020304" pitchFamily="18" charset="0"/>
                <a:ea typeface="Arial" panose="020B0604020202020204" pitchFamily="34" charset="0"/>
                <a:cs typeface="Symbol" pitchFamily="2" charset="2"/>
              </a:rPr>
              <a:t>thyroid</a:t>
            </a:r>
            <a:r>
              <a:rPr lang="en-US" sz="1800" dirty="0">
                <a:effectLst/>
                <a:latin typeface="Times New Roman" panose="02020603050405020304" pitchFamily="18" charset="0"/>
                <a:ea typeface="Arial" panose="020B0604020202020204" pitchFamily="34" charset="0"/>
                <a:cs typeface="Symbol" pitchFamily="2" charset="2"/>
              </a:rPr>
              <a:t>. Approximately 40% of individuals 65 to 74 years old, and 50% of individuals older than 80 years, have impaired glucose tolerance or diabetes mellitus, and nearly half of elderly diabetics go undiagnosed.</a:t>
            </a:r>
          </a:p>
          <a:p>
            <a:pPr marL="0" marR="0" lvl="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b="1" dirty="0">
                <a:effectLst/>
                <a:latin typeface="Times New Roman" panose="02020603050405020304" pitchFamily="18" charset="0"/>
                <a:ea typeface="Arial" panose="020B0604020202020204" pitchFamily="34" charset="0"/>
                <a:cs typeface="Symbol" pitchFamily="2" charset="2"/>
              </a:rPr>
              <a:t>Age-related thyroid dysfunction </a:t>
            </a:r>
            <a:r>
              <a:rPr lang="en-US" sz="1800" dirty="0">
                <a:effectLst/>
                <a:latin typeface="Times New Roman" panose="02020603050405020304" pitchFamily="18" charset="0"/>
                <a:ea typeface="Arial" panose="020B0604020202020204" pitchFamily="34" charset="0"/>
                <a:cs typeface="Symbol" pitchFamily="2" charset="2"/>
              </a:rPr>
              <a:t>is also common in the elderly. Lowered plasma thyroxine (T4) and increased thyrotropin- stimulating hormone (TSH) concentrations occur in 5 to 10% of late-age adult women. These abnormalities are mainly caused by </a:t>
            </a:r>
            <a:r>
              <a:rPr lang="en-US" sz="1800" b="1" dirty="0">
                <a:effectLst/>
                <a:latin typeface="Times New Roman" panose="02020603050405020304" pitchFamily="18" charset="0"/>
                <a:ea typeface="Arial" panose="020B0604020202020204" pitchFamily="34" charset="0"/>
                <a:cs typeface="Symbol" pitchFamily="2" charset="2"/>
              </a:rPr>
              <a:t>autoimmunity</a:t>
            </a:r>
            <a:r>
              <a:rPr lang="en-US" sz="1800" dirty="0">
                <a:effectLst/>
                <a:latin typeface="Times New Roman" panose="02020603050405020304" pitchFamily="18" charset="0"/>
                <a:ea typeface="Arial" panose="020B0604020202020204" pitchFamily="34" charset="0"/>
                <a:cs typeface="Symbol" pitchFamily="2" charset="2"/>
              </a:rPr>
              <a:t> </a:t>
            </a:r>
            <a:r>
              <a:rPr lang="en-US" sz="1800" b="1" dirty="0">
                <a:effectLst/>
                <a:latin typeface="Times New Roman" panose="02020603050405020304" pitchFamily="18" charset="0"/>
                <a:ea typeface="Arial" panose="020B0604020202020204" pitchFamily="34" charset="0"/>
                <a:cs typeface="Symbol" pitchFamily="2" charset="2"/>
              </a:rPr>
              <a:t>and are therefore an expression of age-associated disease.</a:t>
            </a:r>
            <a:endParaRPr lang="en-US" sz="1800" b="1"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endParaRPr lang="en-US" sz="1200" dirty="0">
              <a:effectLst/>
              <a:latin typeface="Arial" panose="020B0604020202020204" pitchFamily="34" charset="0"/>
              <a:ea typeface="Arial" panose="020B0604020202020204" pitchFamily="34" charset="0"/>
              <a:cs typeface="Symbol" pitchFamily="2" charset="2"/>
            </a:endParaRPr>
          </a:p>
          <a:p>
            <a:endParaRPr lang="en-US" dirty="0"/>
          </a:p>
        </p:txBody>
      </p:sp>
    </p:spTree>
    <p:extLst>
      <p:ext uri="{BB962C8B-B14F-4D97-AF65-F5344CB8AC3E}">
        <p14:creationId xmlns:p14="http://schemas.microsoft.com/office/powerpoint/2010/main" val="698148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E2CF4-97CC-346F-88B5-BC0B93AEE307}"/>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9ACB33F4-4299-7F75-6614-894A6AE50090}"/>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Evolutionary Medicine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Hygiene hypothesis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Helminth parasites (parasitic worms) have lived inside humans for most of evolution and make a protein that downregulates Type-II immunity (Type II interferons help regulate the immune system and is known as innate immunity) and thus protects the parasites. Remove the parasites and asthma and Crohn’s disease increase.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Short telomeres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protect against cancer but decrease longevity.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Diabetes and obesity are strongly correlated.</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890297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2E5EE-1A5F-0A7F-7C96-7B3205735896}"/>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E2B1A267-D902-75B9-940E-EEF4021DC31F}"/>
              </a:ext>
            </a:extLst>
          </p:cNvPr>
          <p:cNvSpPr>
            <a:spLocks noGrp="1"/>
          </p:cNvSpPr>
          <p:nvPr>
            <p:ph idx="1"/>
          </p:nvPr>
        </p:nvSpPr>
        <p:spPr/>
        <p:txBody>
          <a:bodyPr>
            <a:normAutofit lnSpcReduction="10000"/>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What might be some newer and alternative treatments for neurodegenerative diseases?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(1) Intermittent fasting</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It takes 10 to 12 hours to use up the calories in the liver before a metabolic shift occurs to using stored fat. After meals, glucose is used for energy and fat is stored in fat tissue, but during fasting, once glucose is depleted, fat is broken down and used for energy.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Animal studies have shown a “robust disease-modifying” benefit of intermittent fasting on a wide range of chronic disorders, including cancer, cardiovascular disease, diabetes, multiple sclerosis, neurodegenerative brain diseases, obesity, as well as the slowing or reversing of aging. It also improves insulin resistance, blood fat abnormalities, high blood pressure, and inflammation even independently of weight loss.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270183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DEB78-F6B4-5182-91E2-91748F683EAC}"/>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A00CFF8A-CC13-E44E-68A4-0B5254942E30}"/>
              </a:ext>
            </a:extLst>
          </p:cNvPr>
          <p:cNvSpPr>
            <a:spLocks noGrp="1"/>
          </p:cNvSpPr>
          <p:nvPr>
            <p:ph idx="1"/>
          </p:nvPr>
        </p:nvSpPr>
        <p:spPr/>
        <p:txBody>
          <a:bodyPr/>
          <a:lstStyle/>
          <a:p>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Neurodegenerative diseases and disorders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Alternate-day fasting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in particular, delays onset and progression in Alzheimer’s and Parkinson’s disease. Sedentary lifestyle and overeating can lead to stroke, Alzheimer’s and Parkinson’s disease. </a:t>
            </a:r>
          </a:p>
          <a:p>
            <a:r>
              <a:rPr lang="en-US" sz="1800" dirty="0">
                <a:effectLst/>
                <a:latin typeface="Times New Roman" panose="02020603050405020304" pitchFamily="18" charset="0"/>
                <a:ea typeface="Arial" panose="020B0604020202020204" pitchFamily="34" charset="0"/>
                <a:cs typeface="Times New Roman" panose="02020603050405020304" pitchFamily="18" charset="0"/>
              </a:rPr>
              <a:t>Likewise, alternate-day fasting and periodic cycles of three (3) consecutive days of energy restriction reduce autoimmune demyelination in multiple sclerosis.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780550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EB62D-5AAA-6B62-3FCC-20AE5C42BF9B}"/>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7915C20B-1149-F6AA-F584-36032295D4A1}"/>
              </a:ext>
            </a:extLst>
          </p:cNvPr>
          <p:cNvSpPr>
            <a:spLocks noGrp="1"/>
          </p:cNvSpPr>
          <p:nvPr>
            <p:ph idx="1"/>
          </p:nvPr>
        </p:nvSpPr>
        <p:spPr/>
        <p:txBody>
          <a:bodyPr>
            <a:normAutofit fontScale="92500" lnSpcReduction="10000"/>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2) Caloric restriction</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Aging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is the highest risk factor for many human diseases, including cancer, dementia, diabetes and metabolic syndrome. Caloric restriction has been shown in animal models to be one of the most effective interventions against these age-related diseases. And although researchers know that individual cells undergo many changes as an organism ages, they </a:t>
            </a:r>
            <a:r>
              <a:rPr lang="en-US" dirty="0">
                <a:latin typeface="Times New Roman" panose="02020603050405020304" pitchFamily="18" charset="0"/>
                <a:ea typeface="Arial" panose="020B0604020202020204" pitchFamily="34" charset="0"/>
                <a:cs typeface="Times New Roman" panose="02020603050405020304" pitchFamily="18" charset="0"/>
              </a:rPr>
              <a:t>do not kn</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ow caloric restriction might influence these changes.</a:t>
            </a:r>
          </a:p>
          <a:p>
            <a:pPr marL="0" marR="0">
              <a:spcBef>
                <a:spcPts val="0"/>
              </a:spcBef>
              <a:spcAft>
                <a:spcPts val="0"/>
              </a:spcAft>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Some of the cells and genes most affected by diet relate to immunity, inflammation, and lipid metabolism. The number of immune cells in nearly every tissue studied, dramatically increased as control rats aged,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but was not affected by age in rats with restricted calories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In brown adipose tissue—one type of fat tissue—a calorie-restricted diet reverted the expression levels of many anti-inflammatory genes to those seen in young animals.</a:t>
            </a:r>
          </a:p>
          <a:p>
            <a:pPr marL="0" marR="0">
              <a:spcBef>
                <a:spcPts val="0"/>
              </a:spcBef>
              <a:spcAft>
                <a:spcPts val="0"/>
              </a:spcAft>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In addition,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the increase in the inflammatory response during aging appears to be systematically repressed by caloric restriction</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720062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F86A0-57D6-56CA-AC8C-0FC6A80D5087}"/>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3C8A61BF-9924-0898-3D5B-2A16BDC19B42}"/>
              </a:ext>
            </a:extLst>
          </p:cNvPr>
          <p:cNvSpPr>
            <a:spLocks noGrp="1"/>
          </p:cNvSpPr>
          <p:nvPr>
            <p:ph idx="1"/>
          </p:nvPr>
        </p:nvSpPr>
        <p:spPr/>
        <p:txBody>
          <a:bodyPr>
            <a:normAutofit fontScale="92500" lnSpcReduction="10000"/>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(3) Physical exercise</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In a major study (2019), participants included 182 clinically normal older adults from the Harvard Aging Brain Study who had an average age of 73; 57% were female.</a:t>
            </a:r>
          </a:p>
          <a:p>
            <a:pPr marL="0" marR="0" indent="0">
              <a:spcBef>
                <a:spcPts val="0"/>
              </a:spcBef>
              <a:spcAft>
                <a:spcPts val="0"/>
              </a:spcAft>
              <a:buNone/>
            </a:pPr>
            <a:endParaRPr lang="en-US" sz="18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They were initially assessed with the Preclinical Alzheimer Cognitive Composite (ADCS-PACC), which measures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episodic memory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(memory for events),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executive functions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(planning and organizing ongoing cognitive activities, monitoring these ongoing cognitive processes, holding them and manipulating them in working memory for ongoing and later use, and delegating attentional resources to the cognitive task at hand), and other global aspects of cognition (collectively,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cognitive reserve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a:t>
            </a:r>
          </a:p>
          <a:p>
            <a:pPr marL="0" marR="0">
              <a:spcBef>
                <a:spcPts val="0"/>
              </a:spcBef>
              <a:spcAft>
                <a:spcPts val="0"/>
              </a:spcAft>
            </a:pPr>
            <a:endParaRPr lang="en-US" sz="1800" dirty="0">
              <a:effectLst/>
              <a:latin typeface="Times New Roman" panose="02020603050405020304" pitchFamily="18" charset="0"/>
              <a:ea typeface="Arial" panose="020B0604020202020204" pitchFamily="34" charset="0"/>
              <a:cs typeface="Times New Roman" panose="02020603050405020304" pitchFamily="18" charset="0"/>
            </a:endParaRPr>
          </a:p>
          <a:p>
            <a:pPr marL="0">
              <a:spcBef>
                <a:spcPts val="0"/>
              </a:spcBef>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Greater physical activity was linked to slower amyloid-beta (Aβ)-related cognitive decline and gray matter volume loss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brain reserve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Modest levels of physical activity (minimum 8,900 steps a day) were highly significant. Lower vascular risk was also related to slower cognitive decline and brain volume loss.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342457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 (TOC)</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pPr marL="1143000" marR="0" lvl="2" indent="-228600">
              <a:spcBef>
                <a:spcPts val="0"/>
              </a:spcBef>
              <a:spcAft>
                <a:spcPts val="0"/>
              </a:spcAft>
              <a:buFont typeface="+mj-lt"/>
              <a:buAutoNum type="romanLcPeriod"/>
            </a:pPr>
            <a:r>
              <a:rPr lang="en-US" sz="1600" dirty="0" err="1">
                <a:effectLst/>
                <a:latin typeface="Times New Roman" panose="02020603050405020304" pitchFamily="18" charset="0"/>
                <a:ea typeface="Arial" panose="020B0604020202020204" pitchFamily="34" charset="0"/>
                <a:cs typeface="Times New Roman" panose="02020603050405020304" pitchFamily="18" charset="0"/>
              </a:rPr>
              <a:t>Resveratrols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Tart cherries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Periodontal disease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Physical exercise</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Protein misfolding</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Psychosomatic illness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Sleep and biorhythms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Telomeres</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16"/>
            </a:pPr>
            <a:r>
              <a:rPr lang="en-US" sz="1600" dirty="0">
                <a:effectLst/>
                <a:latin typeface="Times New Roman" panose="02020603050405020304" pitchFamily="18" charset="0"/>
                <a:ea typeface="Arial" panose="020B0604020202020204" pitchFamily="34" charset="0"/>
                <a:cs typeface="Times New Roman" panose="02020603050405020304" pitchFamily="18" charset="0"/>
              </a:rPr>
              <a:t>Neuroinflammation</a:t>
            </a:r>
            <a:endParaRPr lang="en-US" sz="12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4577160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D509-8662-59EA-230A-F95C94F42987}"/>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97B8DC1-9EE8-D9BA-93C8-9EBE158557FD}"/>
              </a:ext>
            </a:extLst>
          </p:cNvPr>
          <p:cNvSpPr>
            <a:spLocks noGrp="1"/>
          </p:cNvSpPr>
          <p:nvPr>
            <p:ph idx="1"/>
          </p:nvPr>
        </p:nvSpPr>
        <p:spPr/>
        <p:txBody>
          <a:bodyPr>
            <a:normAutofit fontScale="85000" lnSpcReduction="10000"/>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(4) Diet and nutrition</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Diet has been linked to metabolic disorders (obesity, Type II diabetes), cardiovascular outcomes, and brain health.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On any given day, nearly one-third of American adults eat at a full-service restaurant and nearly half at a fast-food restaurant. The nutritional quality of most of these meals is poor and almost none are ideal, and this is true for both quick-serve and full-service restaurants.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For people with college degrees, poor-quality meals from fast-food restaurants dropped from 74% to 60% during the study (2019). But for people without a high school diploma, 76% of fast-food meals were of poor nutritional value. Indeed, restaurants aggressively develop and promote unhealthier options to lower-income and marginalized communities and restaurant choices in these communities tend to be less healthy.</a:t>
            </a:r>
          </a:p>
          <a:p>
            <a:pPr marL="0" marR="0">
              <a:spcBef>
                <a:spcPts val="0"/>
              </a:spcBef>
              <a:spcAft>
                <a:spcPts val="0"/>
              </a:spcAft>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a:spcBef>
                <a:spcPts val="0"/>
              </a:spcBef>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Plant-based diets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are highly effective in reducing CVD as well as in halting the progression of coronary atherosclerosis.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Major takeaway point</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Lifestyle make a difference.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637973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normAutofit lnSpcReduction="10000"/>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Coffee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lowers risk of some cancers (prostate and liver), T2DM, metabolic syndrome, liver cirrhosis, Parkinson’s and Alzheimer’s diseases, and depression. Coffee may reduce inflammation and improve insulin sensitivity, liver enzyme levels, and endothelial function (cells that line the interior surface of blood and lymphatic vessels as well as the heart). Key active compounds in coffee include caffeine, chlorogenic acids, and the diterpenes,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cafestol</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and kahweol.</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In a 2018 study, researchers concluded that cups of both caffeinated and decaffeinated dark roast contained phenylindanes, compounds that block the proteins beta-amyloid and tau from clumping together and triggering diseases like Alzheimer's and Parkinson's.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Indeed, physical exercise and caffeine together improve working memory.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Caffeine and exercise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have been shown to separately improve certain aspects of cognition like attention and alertness, but the two energy boosters have been shown to work even better together.</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305465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Tea</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especially green tea, is a rich source of flavonoids including epicatechin, catechin, and epigallocatechin-3-gallate (EGCG). Studies have revealed that these bioactive compounds attenuate oxidative stress, relieve inflammation, and enhance endothelial (blood vessel) and cardiomyocyte (cardiac muscle) function.</a:t>
            </a:r>
            <a:endParaRPr lang="en-US" dirty="0">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Flavonols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also reduce incidence of Alzheimer's disease: Flavonols (e.g., kale, spinach, tomatoes, tea, olive oil, apples, and pears) have antioxidant and anti-inflammatory properties. </a:t>
            </a:r>
          </a:p>
          <a:p>
            <a:pPr marL="0" marR="0">
              <a:spcBef>
                <a:spcPts val="0"/>
              </a:spcBef>
              <a:spcAft>
                <a:spcPts val="0"/>
              </a:spcAft>
            </a:pPr>
            <a:endParaRPr lang="en-US" dirty="0">
              <a:latin typeface="Times New Roman" panose="02020603050405020304" pitchFamily="18"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After adjusting for genetic, demographic, and lifestyle factors, people who consumed the highest dietary intake of </a:t>
            </a:r>
            <a:r>
              <a:rPr lang="en-US" sz="1800" b="1" dirty="0" err="1">
                <a:effectLst/>
                <a:latin typeface="Times New Roman" panose="02020603050405020304" pitchFamily="18" charset="0"/>
                <a:ea typeface="Arial" panose="020B0604020202020204" pitchFamily="34" charset="0"/>
                <a:cs typeface="Times New Roman" panose="02020603050405020304" pitchFamily="18" charset="0"/>
              </a:rPr>
              <a:t>flavonols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were 48% less like to develop Alzheimer's dementia than people with the least intake.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795740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EVOO (extra virgin olive oil):</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Monosaturated fats (predominate fat in EVOO) reduce LDL and increase HDL and decrease total cholesterol. Polyphenol-rich EVOO significantly improved HDL efflux capacity—moving HDL out of cells—and improves Type II diabetes.</a:t>
            </a: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Merely consuming extra virgin olive oil (EVOO) is not enough to elicit the health benefits, however. A recent study (2019) suggests that when coupled with intermittent fasting, limiting caloric intake, and physical exercise, the effects of consuming olive oil are most effective. And EVOO activates the SIRT1 (anti-aging) pathway.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There are beneficial effects of EVOO consumption on all major features of the AD phenotype (behavioral deficits, synaptic pathology, Ab and tau neuropathology along with activation of microglia and astrocytes) and it appears that autophagy activation is the mechanism underlying these biological actions.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075328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Oleocanthal</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is a phenylethanoid found in EVOO. It appears to be responsible for the burning sensation that occurs in the back of the throat when consuming EVOO and is an easy way to judge the extent of its content in EVOO (e.g., Consumer Labs has found high rates of oleocanthal in Colavita EVOO).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Why is it important? It has anti-inflammatory and antioxidant properties, and it may be partly responsible for the low incidence of cardiovascular disease and neurodegenerative disorders (particularly, AD) associated with Mediterranean diets. It may also reduce the accumulation of B-amyloid proteins found in neurodegenerative diseases as well as reduce inflammatory degenerative joint disease.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056708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normAutofit lnSpcReduction="10000"/>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Nuts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(almonds, walnuts, hazelnuts, Brazil nuts, pistachios, pine nuts, pecans, and peanuts) are predominantly unsaturated fatty acids and contain mostly oleic acid, which is beneficial for T2DM, improves glycemic control, lowers prevalence of metabolic syndrome, lowers LDL and CVD outcomes, as well as has a 49% reduction in stroke.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Dark-green vegetables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(arugula, mesclun, Swiss chard, celery, collard greens, green beans, kale, and spinach) reduce arterial stiffness, blood pressure, and enrich inorganic nitrate (NO which converts to nitric oxide; NO is a gaseous signaling molecule and a key vertebrate biological messenger playing a role in a variety of biological processes). </a:t>
            </a:r>
          </a:p>
          <a:p>
            <a:pPr marL="0" marR="0">
              <a:spcBef>
                <a:spcPts val="0"/>
              </a:spcBef>
              <a:spcAft>
                <a:spcPts val="0"/>
              </a:spcAft>
            </a:pPr>
            <a:endParaRPr lang="en-US" dirty="0">
              <a:latin typeface="Times New Roman" panose="02020603050405020304" pitchFamily="18"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These dark-green vegetables are high in lutein and reduce atherosclerosis and CVD risk as well as T2DM. Broccoli, brussels sprouts, collard greens, kale, and kohlrabi protect against myocardial oxidative damage. There are also reductions in LDL levels and LDL oxidation.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04821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Anthocyanins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(blueberries, blackberries, black currants, cherries, cranberries, raspberries, strawberries, pomegranates, red cabbage, red radishes, and eggplant) lower MI risk (myocardial infarction) but high-dose antioxidant supplements have not demonstrated benefits. These antioxidants may be beneficial at low doses but harmful at high doses, a situation known as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hormosis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Anthocyanins are a big part of the MIND diet.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Blueberries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reduce both systolic and diastolic blood pressure. A daily intake of one (1) cup of blueberries (364 gm) for six months improved endothelial function, mitigated systemic arterial stiffness, and elevated HDL cholesterol. Thus, vascular function and lipid status were improved. Other studies have shown it improves object recognition, at least in rodents.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997978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normAutofit lnSpcReduction="10000"/>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Pomegranates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improved verbal and visual memory of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middle-age adults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(mean age = 62.6) after 4 weeks of 8 ounces of pomegranate juice daily. At 4 weeks only the pomegranate group significantly improved on the </a:t>
            </a: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Buschke selective reminding test, a test of verbal memory</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This test starts with free recall of 12 words and then cued recall for words not initially recalled (hence, “selective”) up to 10 trials. So, the initial free call evaluates working or short-term memory (frontal lobe) and the cued recall evaluates consolidation of long-term memory items by way of the hippocampus. fMRI showed activation in the temporal lobe on BOLD (blood oxygen level dependent) imaging after pomegranate administration. Temporal lobe systems are critical in age-related memory decline and AD.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dirty="0">
                <a:latin typeface="Times New Roman" panose="02020603050405020304" pitchFamily="18" charset="0"/>
                <a:ea typeface="Arial" panose="020B0604020202020204" pitchFamily="34" charset="0"/>
                <a:cs typeface="Times New Roman" panose="02020603050405020304" pitchFamily="18" charset="0"/>
              </a:rPr>
              <a:t>T</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hey also evaluated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mid-age adults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on a spatial navigation task to measure visual memory, which also improved. Peripheral measures of plasma Trolox-equivalent antioxidant capacity (TEAC) and</a:t>
            </a:r>
            <a:r>
              <a:rPr lang="en-US" dirty="0">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urolithin A-glucuronide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biomarkers for pomegranate metabolites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were recorded to be sure participants were imbibing pomegranate juice daily.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2335948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In another related study, pomegranate administration to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middle-aged adults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improved visual memory on the B</a:t>
            </a: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rief Visual Memory Test (BVMT-R).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Subjects were presented with six geometric designs in a 2 x 3 array for 10 seconds. They are then asked to draw as many figures as possible from memory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immediate recall</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 delayed trial is administered 25 minutes later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delayed recall</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This is followed by a test of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recognition memory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in which the respondent is asked to identify which of 12 figures were included among the originals.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Interestingly, the gut microbiome breaks down pomegranate polyphenols to produce urolithins that cross the blood-brain barrier. Pomegranates have anti-inflammatory and anti-amyloid effects.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Other studies have shown improvements in cerebral blood flow in rats after administration of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black cumin oil, flavanol rich cocoa, and other antioxidants.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847324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Tart cherries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appear to reduce stroke incidence.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Montmorency tart cherries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have positive effects on cardiovascular health and reduce associated risk factors including diabetes and high cholesterol. They also lowered blood pressure and significantly improved balance and coordination in rats.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Diet-induced thermogenesis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The body uses more than twice as much energy to digest breakfast than dinner. We have long known that eating breakfast is important for health. Benefits include a healthier weight, keeping blood sugar steady, better concentration at school and work, and even heart health. A new study shows that our body is 'rev-ed' up in the morning and has a better metabolic response to breakfast than other times of the day.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66689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Demographic Factors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 rate of early-onset Alzheimer's diagnosis for US adults aged 30 to 44 increased by 407% between 2013 - 2017 more than for any other age group according to data analysis released by Blue Cross/Blue Shield.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lgn="ctr">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AGE DIFFERENCES</a:t>
            </a:r>
          </a:p>
          <a:p>
            <a:pPr marL="0" marR="0" indent="0" algn="ctr">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pic>
        <p:nvPicPr>
          <p:cNvPr id="4" name="Picture 3" descr="A screenshot of a cell phone&#10;&#10;Description automatically generated">
            <a:extLst>
              <a:ext uri="{FF2B5EF4-FFF2-40B4-BE49-F238E27FC236}">
                <a16:creationId xmlns:a16="http://schemas.microsoft.com/office/drawing/2014/main" id="{0EAA74D6-DC4E-49B9-EB36-FFB9261027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374" y="3554933"/>
            <a:ext cx="8148587" cy="2933791"/>
          </a:xfrm>
          <a:prstGeom prst="rect">
            <a:avLst/>
          </a:prstGeom>
        </p:spPr>
      </p:pic>
    </p:spTree>
    <p:extLst>
      <p:ext uri="{BB962C8B-B14F-4D97-AF65-F5344CB8AC3E}">
        <p14:creationId xmlns:p14="http://schemas.microsoft.com/office/powerpoint/2010/main" val="13202193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normAutofit fontScale="92500" lnSpcReduction="20000"/>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Fish oil supplementation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Retrospective study of fish oil supplement (FOS) use in Caucasian men and women in their 70s and 80s (Normal, MCI, AD).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Subjects had lower mean scores on the Alzheimer’s Disease Assessment Scale (ADAS, cognitive subscale, 70-point scale) and higher scores on the Mini-Mental State Examination (MMSE, 30-point scale). FOS use was only associated with those individuals who were </a:t>
            </a: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APOE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e4- negative.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There was less brain atrophy in a number of key brain areas: Cerebral cortex grey matter volume (MCI, minimal cognitive impairment group), hippocampal volume (AD, Alzheimer’s disease group), and increased ventricular volume.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Overall: Those who were regular users of FOS was associated with less cerebral cortex gray matter and hippocampal atrophy and better performance on the ADAS-cog and the MMSE.</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257562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7DD3-9DD2-1F3E-AD74-93CA6CF26428}"/>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862C659-F4A6-E1E4-206C-1F880F3236B5}"/>
              </a:ext>
            </a:extLst>
          </p:cNvPr>
          <p:cNvSpPr>
            <a:spLocks noGrp="1"/>
          </p:cNvSpPr>
          <p:nvPr>
            <p:ph idx="1"/>
          </p:nvPr>
        </p:nvSpPr>
        <p:spPr/>
        <p:txBody>
          <a:bodyPr>
            <a:normAutofit lnSpcReduction="10000"/>
          </a:bodyPr>
          <a:lstStyle/>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(5) Therapeutics interventions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Mindfulness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as a treatment for hypertension: Roughly a third of all adults in the United States have high blood pressure, a major risk factor for heart disease and stroke. It’s a condition that can be largely controlled with diet, exercise, and medication, yet the Centers for Disease Control and Prevention estimates that only about half of the 75 million people who have high blood pressure manage to keep it in check.</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During mindfulness meditation, brain activity may inhibit the stress response, in part, by acting on the adrenal medulla.</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Hearing loss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is now</a:t>
            </a:r>
            <a:r>
              <a:rPr lang="en-US" sz="1800" b="1" dirty="0">
                <a:effectLst/>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known to be the largest modifiable risk factor for developing dementia, exceeding that of smoking, high blood pressure, lack of exercise and social isolation.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030388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90BA2-D6A0-06A0-8BCB-8B407429AE56}"/>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9C8CA51F-C6D5-8C1B-2F9D-1C65CF7094A0}"/>
              </a:ext>
            </a:extLst>
          </p:cNvPr>
          <p:cNvSpPr>
            <a:spLocks noGrp="1"/>
          </p:cNvSpPr>
          <p:nvPr>
            <p:ph idx="1"/>
          </p:nvPr>
        </p:nvSpPr>
        <p:spPr/>
        <p:txBody>
          <a:bodyPr>
            <a:normAutofit fontScale="92500" lnSpcReduction="10000"/>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Periodontal disease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Porphyromonas gingivalis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the key pathogen in chronic periodontitis (CP), was identified in the brain of Alzheimer’s disease patients. Toxic proteases (a protease is an enzyme that catalyzes the breakdown of proteins into polypeptides and individual amino acids) from a bacterium called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gingipains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were identified in the brain of Alzheimer’s patients and the levels correlated with tau and ubiquitin pathology (ubiquitin is a regulatory protein).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Oral </a:t>
            </a: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P. gingivalis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infection in mice resulted in brain colonization and increased production of A</a:t>
            </a:r>
            <a:r>
              <a:rPr lang="en-US" sz="1800" dirty="0">
                <a:effectLst/>
                <a:latin typeface="Times New Roman" panose="02020603050405020304" pitchFamily="18" charset="0"/>
                <a:ea typeface="Arial" panose="020B0604020202020204" pitchFamily="34" charset="0"/>
                <a:cs typeface="Times New Roman" panose="02020603050405020304" pitchFamily="18" charset="0"/>
                <a:sym typeface="Symbol" pitchFamily="2" charset="2"/>
              </a:rPr>
              <a:t></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1–42, a component of amyloid plaques. Further, gingipains were neurotoxic </a:t>
            </a: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in vivo</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and </a:t>
            </a: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in vitro</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exerting detrimental effects on tau, a protein needed for normal neuronal function.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 prospective observational study of AD patients with active CP reported a notable decline in cognition assessed using the Alzheimer’s Disease Assessment Scale and the Mini Mental State Examination. The study was done over a 6-month period and compared to AD patients without active CP.</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292226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6DF2-360C-85EC-8E55-37251FCA5AEA}"/>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E8B49974-E77A-D835-D283-A8C6D63EB179}"/>
              </a:ext>
            </a:extLst>
          </p:cNvPr>
          <p:cNvSpPr>
            <a:spLocks noGrp="1"/>
          </p:cNvSpPr>
          <p:nvPr>
            <p:ph idx="1"/>
          </p:nvPr>
        </p:nvSpPr>
        <p:spPr/>
        <p:txBody>
          <a:bodyPr>
            <a:normAutofit fontScale="77500" lnSpcReduction="20000"/>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Physical exercise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114300" lvl="1" indent="0">
              <a:spcBef>
                <a:spcPts val="0"/>
              </a:spcBef>
              <a:buNone/>
            </a:pPr>
            <a:r>
              <a:rPr lang="en-US" dirty="0">
                <a:effectLst/>
                <a:latin typeface="Times New Roman" panose="02020603050405020304" pitchFamily="18" charset="0"/>
                <a:ea typeface="Arial" panose="020B0604020202020204" pitchFamily="34" charset="0"/>
                <a:cs typeface="Times New Roman" panose="02020603050405020304" pitchFamily="18" charset="0"/>
              </a:rPr>
              <a:t>“In order for man to succeed in life, God provided him with two means, education and physical activity. Not separately, one for the soul and the other for the body, but for the two together. With these two means, man can attain perfection.” – Plato</a:t>
            </a:r>
            <a:endParaRPr lang="en-US" dirty="0">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b="1" i="1" dirty="0">
                <a:effectLst/>
                <a:latin typeface="Times New Roman" panose="02020603050405020304" pitchFamily="18" charset="0"/>
                <a:ea typeface="Arial" panose="020B0604020202020204" pitchFamily="34" charset="0"/>
                <a:cs typeface="Times New Roman" panose="02020603050405020304" pitchFamily="18" charset="0"/>
              </a:rPr>
              <a:t>Benefits of exercise</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 </a:t>
            </a:r>
          </a:p>
          <a:p>
            <a:pPr marL="0" marR="0" indent="0">
              <a:spcBef>
                <a:spcPts val="0"/>
              </a:spcBef>
              <a:spcAft>
                <a:spcPts val="0"/>
              </a:spcAft>
              <a:buNone/>
            </a:pP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1. Strengthens cardiovascular system</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2. Regulates insulin in the body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 Insulin levels drop with age increasing glucose levels putting</a:t>
            </a:r>
            <a:r>
              <a:rPr lang="en-US" dirty="0">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system at risk for stroke and Alzheimer’s    	 	    disease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3. Reduces obesity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4. Elevates stress threshold</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5. Lifts mood</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6. Boosts immune system</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 Most consistent risk factor for cancer is lack of activity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7. Fortifies the bones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b. Women reach peak bone mass at 30 and by 60, 30% reduction (1% a year)</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8. Boosts motivation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9. Fosters neuroplasticity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947283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9CFA9-FA94-8A0C-30C2-72F3196A3272}"/>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E2373C2-3A5D-4F59-5A78-7D0B8D107E26}"/>
              </a:ext>
            </a:extLst>
          </p:cNvPr>
          <p:cNvSpPr>
            <a:spLocks noGrp="1"/>
          </p:cNvSpPr>
          <p:nvPr>
            <p:ph idx="1"/>
          </p:nvPr>
        </p:nvSpPr>
        <p:spPr/>
        <p:txBody>
          <a:bodyPr>
            <a:normAutofit fontScale="92500" lnSpcReduction="10000"/>
          </a:bodyPr>
          <a:lstStyle/>
          <a:p>
            <a:pPr marL="0" marR="0" indent="0">
              <a:spcBef>
                <a:spcPts val="0"/>
              </a:spcBef>
              <a:spcAft>
                <a:spcPts val="0"/>
              </a:spcAft>
              <a:buNone/>
            </a:pPr>
            <a:r>
              <a:rPr lang="en-US" sz="1800" b="1" i="1" dirty="0">
                <a:effectLst/>
                <a:latin typeface="Times New Roman" panose="02020603050405020304" pitchFamily="18" charset="0"/>
                <a:ea typeface="Arial" panose="020B0604020202020204" pitchFamily="34" charset="0"/>
                <a:cs typeface="Times New Roman" panose="02020603050405020304" pitchFamily="18" charset="0"/>
              </a:rPr>
              <a:t>Types of exercise</a:t>
            </a:r>
            <a:endParaRPr lang="en-US" b="1" i="1" dirty="0">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1.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Low-intensity</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walking</a:t>
            </a: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2.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Moderate-intensity</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jogging</a:t>
            </a: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3.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High-intensity</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running</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dirty="0">
                <a:latin typeface="Times New Roman" panose="02020603050405020304" pitchFamily="18" charset="0"/>
                <a:ea typeface="Arial" panose="020B0604020202020204" pitchFamily="34" charset="0"/>
                <a:cs typeface="Times New Roman" panose="02020603050405020304" pitchFamily="18" charset="0"/>
              </a:rPr>
              <a:t>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a. 55%, 65%, 75%, 90%: 85 bpm, 100, 116, 139 (220 – age) so 75 -</a:t>
            </a:r>
            <a:r>
              <a:rPr lang="en-US" dirty="0">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90% = 116 – 139 bpm</a:t>
            </a: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4.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Interval training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improves learning ability</a:t>
            </a: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5. </a:t>
            </a:r>
            <a:r>
              <a:rPr lang="en-US" b="1" dirty="0">
                <a:latin typeface="Times New Roman" panose="02020603050405020304" pitchFamily="18" charset="0"/>
                <a:ea typeface="Arial" panose="020B0604020202020204" pitchFamily="34" charset="0"/>
                <a:cs typeface="Times New Roman" panose="02020603050405020304" pitchFamily="18" charset="0"/>
              </a:rPr>
              <a:t>Strength Conditioning: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Moderate weights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more effective than heavy weights in older 	 	  women</a:t>
            </a: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6.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Reward deficiency syndrome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Dopamine variation in some</a:t>
            </a:r>
            <a:r>
              <a:rPr lang="en-US" dirty="0">
                <a:latin typeface="Arial" panose="020B0604020202020204" pitchFamily="34" charset="0"/>
                <a:ea typeface="Arial" panose="020B0604020202020204" pitchFamily="34" charset="0"/>
                <a:cs typeface="Times New Roman" panose="02020603050405020304" pitchFamily="18" charset="0"/>
              </a:rPr>
              <a:t> i</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ndividuals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577707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7C29A-DAA5-2D3B-EA51-DD91BCCF6C33}"/>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9754766F-295B-FC50-5B2E-B5A1CE115CE5}"/>
              </a:ext>
            </a:extLst>
          </p:cNvPr>
          <p:cNvSpPr>
            <a:spLocks noGrp="1"/>
          </p:cNvSpPr>
          <p:nvPr>
            <p:ph idx="1"/>
          </p:nvPr>
        </p:nvSpPr>
        <p:spPr/>
        <p:txBody>
          <a:bodyPr>
            <a:normAutofit fontScale="92500" lnSpcReduction="20000"/>
          </a:bodyPr>
          <a:lstStyle/>
          <a:p>
            <a:pPr marL="0" marR="0">
              <a:spcBef>
                <a:spcPts val="0"/>
              </a:spcBef>
              <a:spcAft>
                <a:spcPts val="0"/>
              </a:spcAft>
            </a:pPr>
            <a:r>
              <a:rPr lang="en-US" sz="1800" b="1" i="1" dirty="0">
                <a:effectLst/>
                <a:latin typeface="Times New Roman" panose="02020603050405020304" pitchFamily="18" charset="0"/>
                <a:ea typeface="Arial" panose="020B0604020202020204" pitchFamily="34" charset="0"/>
                <a:cs typeface="Times New Roman" panose="02020603050405020304" pitchFamily="18" charset="0"/>
              </a:rPr>
              <a:t>Value of exercise</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Improves alertness, attention, and motivation; encourages neurons to bind together and thus facilitates information storage; facilitates the development of new neurons arising from stem cells in the hippocampus and improves cognitive flexibility and executive function.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Exercise provides distraction, it reduces muscle tension, it builds brain resources (serotonin, norepinephrine, GABA, and BDNF), teaches a different outcome for SNS (sympathetic nervous system) activation thus rerouting brain circuits, it increases self-mastery and resilience, and increases active coping or doing something in response to whatever danger or problem is causing anxiety.</a:t>
            </a:r>
          </a:p>
          <a:p>
            <a:pPr marL="0" marR="0">
              <a:spcBef>
                <a:spcPts val="0"/>
              </a:spcBef>
              <a:spcAft>
                <a:spcPts val="0"/>
              </a:spcAft>
            </a:pPr>
            <a:endParaRPr lang="en-US" dirty="0">
              <a:latin typeface="Times New Roman" panose="02020603050405020304" pitchFamily="18" charset="0"/>
              <a:ea typeface="Arial" panose="020B0604020202020204" pitchFamily="34" charset="0"/>
              <a:cs typeface="Times New Roman" panose="02020603050405020304" pitchFamily="18" charset="0"/>
            </a:endParaRPr>
          </a:p>
          <a:p>
            <a:pPr marL="0" marR="0">
              <a:spcBef>
                <a:spcPts val="0"/>
              </a:spcBef>
              <a:spcAft>
                <a:spcPts val="0"/>
              </a:spcAft>
            </a:pP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Clinical anxiety</a:t>
            </a:r>
            <a:r>
              <a:rPr lang="en-US" i="1" dirty="0">
                <a:latin typeface="Arial" panose="020B0604020202020204" pitchFamily="34" charset="0"/>
                <a:ea typeface="Arial" panose="020B0604020202020204" pitchFamily="34" charset="0"/>
                <a:cs typeface="Times New Roman" panose="02020603050405020304" pitchFamily="18" charset="0"/>
              </a:rPr>
              <a:t>: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40 million affected in the US</a:t>
            </a:r>
          </a:p>
          <a:p>
            <a:pPr marL="0" marR="0">
              <a:spcBef>
                <a:spcPts val="0"/>
              </a:spcBef>
              <a:spcAft>
                <a:spcPts val="0"/>
              </a:spcAft>
            </a:pPr>
            <a:endParaRPr lang="en-US" sz="1800" dirty="0">
              <a:effectLst/>
              <a:latin typeface="Times New Roman" panose="02020603050405020304" pitchFamily="18" charset="0"/>
              <a:ea typeface="Arial" panose="020B0604020202020204" pitchFamily="34" charset="0"/>
              <a:cs typeface="Times New Roman" panose="02020603050405020304" pitchFamily="18" charset="0"/>
            </a:endParaRPr>
          </a:p>
          <a:p>
            <a:pPr marL="400050" lvl="1">
              <a:spcBef>
                <a:spcPts val="0"/>
              </a:spcBef>
            </a:pPr>
            <a:r>
              <a:rPr lang="en-US" dirty="0">
                <a:effectLst/>
                <a:latin typeface="Times New Roman" panose="02020603050405020304" pitchFamily="18" charset="0"/>
                <a:ea typeface="Arial" panose="020B0604020202020204" pitchFamily="34" charset="0"/>
                <a:cs typeface="Times New Roman" panose="02020603050405020304" pitchFamily="18" charset="0"/>
              </a:rPr>
              <a:t>Aerobic exercise and yoga are quite effective; exercise training can reduce more than 50% of the symptoms of anxiety. As we increase our heart rate and breathing in physical exercise, we learn that these physical signs don’t necessarily lead to an anxiety attack.</a:t>
            </a:r>
            <a:endParaRPr lang="en-US"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932868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2AC5-780C-EB6B-B9FE-48D087965A7D}"/>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4E92B955-94D7-DFC6-8AF8-CAEC4E248CD2}"/>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Marijuana, exercise, and chocolate all activate the same receptors (for anandamide and 2-arachidonoylglycerol).</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Exercise reduces nausea, fatigue, joint and muscle pain, and fat accumulation.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Exercise offsets decline in women post-menopausal. Cognitive decline and all neurodegenerative diseases stem from dysfunctional and dying neurons: Those who exercised at least twice a week were 50% less likely to have dementia.</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040715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2AC5-780C-EB6B-B9FE-48D087965A7D}"/>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4E92B955-94D7-DFC6-8AF8-CAEC4E248CD2}"/>
              </a:ext>
            </a:extLst>
          </p:cNvPr>
          <p:cNvSpPr>
            <a:spLocks noGrp="1"/>
          </p:cNvSpPr>
          <p:nvPr>
            <p:ph idx="1"/>
          </p:nvPr>
        </p:nvSpPr>
        <p:spPr/>
        <p:txBody>
          <a:bodyPr>
            <a:normAutofit lnSpcReduction="10000"/>
          </a:bodyPr>
          <a:lstStyle/>
          <a:p>
            <a:pPr marL="0" marR="0" indent="0">
              <a:spcBef>
                <a:spcPts val="0"/>
              </a:spcBef>
              <a:spcAft>
                <a:spcPts val="0"/>
              </a:spcAft>
              <a:buNone/>
            </a:pPr>
            <a:r>
              <a:rPr lang="en-US" sz="1800" b="1" i="1" dirty="0">
                <a:effectLst/>
                <a:latin typeface="Times New Roman" panose="02020603050405020304" pitchFamily="18" charset="0"/>
                <a:ea typeface="Arial" panose="020B0604020202020204" pitchFamily="34" charset="0"/>
                <a:cs typeface="Times New Roman" panose="02020603050405020304" pitchFamily="18" charset="0"/>
              </a:rPr>
              <a:t>Biology of exercise</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b="1" dirty="0">
                <a:effectLst/>
                <a:latin typeface="Times New Roman" panose="02020603050405020304" pitchFamily="18" charset="0"/>
                <a:ea typeface="Arial" panose="020B0604020202020204" pitchFamily="34" charset="0"/>
                <a:cs typeface="Symbol" pitchFamily="2" charset="2"/>
              </a:rPr>
              <a:t>BDNF: Brain-derived neurotrophic factor </a:t>
            </a:r>
            <a:r>
              <a:rPr lang="en-US" sz="1800" dirty="0">
                <a:effectLst/>
                <a:latin typeface="Times New Roman" panose="02020603050405020304" pitchFamily="18" charset="0"/>
                <a:ea typeface="Arial" panose="020B0604020202020204" pitchFamily="34" charset="0"/>
                <a:cs typeface="Symbol" pitchFamily="2" charset="2"/>
              </a:rPr>
              <a:t>- Builds and maintains cell circuitry.</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b="1" dirty="0">
                <a:effectLst/>
                <a:latin typeface="Times New Roman" panose="02020603050405020304" pitchFamily="18" charset="0"/>
                <a:ea typeface="Arial" panose="020B0604020202020204" pitchFamily="34" charset="0"/>
                <a:cs typeface="Symbol" pitchFamily="2" charset="2"/>
              </a:rPr>
              <a:t>IGF-1: Insulin-like growth factor </a:t>
            </a:r>
            <a:r>
              <a:rPr lang="en-US" sz="1800" dirty="0">
                <a:effectLst/>
                <a:latin typeface="Times New Roman" panose="02020603050405020304" pitchFamily="18" charset="0"/>
                <a:ea typeface="Arial" panose="020B0604020202020204" pitchFamily="34" charset="0"/>
                <a:cs typeface="Symbol" pitchFamily="2" charset="2"/>
              </a:rPr>
              <a:t>- A hormone released by the muscles during physical activity working with insulin to bring glucose into the cells; in the brain it increases serotonin and glutamate facilitating memory and learning.</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b="1" dirty="0">
                <a:effectLst/>
                <a:latin typeface="Times New Roman" panose="02020603050405020304" pitchFamily="18" charset="0"/>
                <a:ea typeface="Arial" panose="020B0604020202020204" pitchFamily="34" charset="0"/>
                <a:cs typeface="Symbol" pitchFamily="2" charset="2"/>
              </a:rPr>
              <a:t>VEGF: Vascular endothelial growth factor </a:t>
            </a:r>
            <a:r>
              <a:rPr lang="en-US" sz="1800" dirty="0">
                <a:effectLst/>
                <a:latin typeface="Times New Roman" panose="02020603050405020304" pitchFamily="18" charset="0"/>
                <a:ea typeface="Arial" panose="020B0604020202020204" pitchFamily="34" charset="0"/>
                <a:cs typeface="Symbol" pitchFamily="2" charset="2"/>
              </a:rPr>
              <a:t>- Builds up more capillaries in the brain and body facilitating oxygen absorption.</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b="1" dirty="0">
                <a:effectLst/>
                <a:latin typeface="Times New Roman" panose="02020603050405020304" pitchFamily="18" charset="0"/>
                <a:ea typeface="Arial" panose="020B0604020202020204" pitchFamily="34" charset="0"/>
                <a:cs typeface="Symbol" pitchFamily="2" charset="2"/>
              </a:rPr>
              <a:t>FGF-2: Fibroblast growth factor </a:t>
            </a:r>
            <a:r>
              <a:rPr lang="en-US" sz="1800" dirty="0">
                <a:effectLst/>
                <a:latin typeface="Times New Roman" panose="02020603050405020304" pitchFamily="18" charset="0"/>
                <a:ea typeface="Arial" panose="020B0604020202020204" pitchFamily="34" charset="0"/>
                <a:cs typeface="Symbol" pitchFamily="2" charset="2"/>
              </a:rPr>
              <a:t>- Instrumental in the body for abetting tissue growth and in the brain for facilitating long-term potentiation (LTP, a dynamic mechanism that strengthens the affinity between neurons and facilitates memory consolidation).</a:t>
            </a:r>
            <a:endParaRPr lang="en-US" sz="1800" dirty="0">
              <a:effectLst/>
              <a:latin typeface="Arial" panose="020B0604020202020204" pitchFamily="34" charset="0"/>
              <a:ea typeface="Arial" panose="020B0604020202020204" pitchFamily="34" charset="0"/>
              <a:cs typeface="Symbol" pitchFamily="2" charset="2"/>
            </a:endParaRPr>
          </a:p>
          <a:p>
            <a:pPr marL="342900" marR="0" lvl="0" indent="-342900">
              <a:spcBef>
                <a:spcPts val="0"/>
              </a:spcBef>
              <a:spcAft>
                <a:spcPts val="0"/>
              </a:spcAft>
              <a:buFont typeface="Symbol" pitchFamily="2" charset="2"/>
              <a:buChar char=""/>
            </a:pPr>
            <a:r>
              <a:rPr lang="en-US" sz="1800" b="1" dirty="0">
                <a:effectLst/>
                <a:latin typeface="Times New Roman" panose="02020603050405020304" pitchFamily="18" charset="0"/>
                <a:ea typeface="Arial" panose="020B0604020202020204" pitchFamily="34" charset="0"/>
                <a:cs typeface="Symbol" pitchFamily="2" charset="2"/>
              </a:rPr>
              <a:t>ANP: Atrial natriuretic peptide </a:t>
            </a:r>
            <a:r>
              <a:rPr lang="en-US" sz="1800" dirty="0">
                <a:effectLst/>
                <a:latin typeface="Times New Roman" panose="02020603050405020304" pitchFamily="18" charset="0"/>
                <a:ea typeface="Arial" panose="020B0604020202020204" pitchFamily="34" charset="0"/>
                <a:cs typeface="Symbol" pitchFamily="2" charset="2"/>
              </a:rPr>
              <a:t>- Produced by muscle tissue in the heart and tempers the stress response by tamping down the HPA axis. ANP increases as heart rate increase as in physical exercise.</a:t>
            </a:r>
            <a:endParaRPr lang="en-US" sz="1800" dirty="0">
              <a:effectLst/>
              <a:latin typeface="Arial" panose="020B0604020202020204" pitchFamily="34" charset="0"/>
              <a:ea typeface="Arial" panose="020B0604020202020204" pitchFamily="34" charset="0"/>
              <a:cs typeface="Symbol" pitchFamily="2" charset="2"/>
            </a:endParaRPr>
          </a:p>
          <a:p>
            <a:endParaRPr lang="en-US" dirty="0"/>
          </a:p>
        </p:txBody>
      </p:sp>
    </p:spTree>
    <p:extLst>
      <p:ext uri="{BB962C8B-B14F-4D97-AF65-F5344CB8AC3E}">
        <p14:creationId xmlns:p14="http://schemas.microsoft.com/office/powerpoint/2010/main" val="32243654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43DB-2108-A625-117A-C62715E66CD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84B896B0-F818-013D-AD49-0E1A199A5DA4}"/>
              </a:ext>
            </a:extLst>
          </p:cNvPr>
          <p:cNvSpPr>
            <a:spLocks noGrp="1"/>
          </p:cNvSpPr>
          <p:nvPr>
            <p:ph idx="1"/>
          </p:nvPr>
        </p:nvSpPr>
        <p:spPr/>
        <p:txBody>
          <a:bodyPr>
            <a:normAutofit fontScale="77500" lnSpcReduction="20000"/>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Nootropics and Promnestics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Promnestic Drugs</a:t>
            </a:r>
            <a:endParaRPr lang="en-US" b="1" dirty="0">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Acetylcholinesterase inhibitors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There is slow degradation of acetylcholine in mild-to-moderate Alzheimer’s disease. So, the idea is to target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cholinergic neuronal pathways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that project from the basal forebrain (just in front of hypothalamus, i.e., nucleus basalis of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Meynert</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to the cerebral cortex and hippocampus.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err="1">
                <a:effectLst/>
                <a:latin typeface="Times New Roman" panose="02020603050405020304" pitchFamily="18" charset="0"/>
                <a:ea typeface="Arial" panose="020B0604020202020204" pitchFamily="34" charset="0"/>
                <a:cs typeface="Times New Roman" panose="02020603050405020304" pitchFamily="18" charset="0"/>
              </a:rPr>
              <a:t>Mesocortical</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 dopamine pathways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play a significant role in cognitive function including verbal fluency, serial learning, vigilance for executive functioning, sustaining and focusing attention, prioritizing behavior, and modulating behavior based on social cues.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Acetylcholinesterase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AChE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and butyrylcholinesterase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BuChE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inactivate acetylcholine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ACh</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cholinergic synapses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AChE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and nearby glia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BuChE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Hence,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acetylcholinesterase inhibitors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1.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Reminyl</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(2001) – Galantamine hydrochloride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2. Exelon (2000) –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Rivastigimine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tartrate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3. Aricept (1996) – Donepezil hydrochloride – fewest side effects and first line treatment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4. Cognex (1993) – Tacrine hydrochloride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995403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D7C13-5028-B65F-B6BC-14D66DD21B4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4C564D4B-5692-0526-F6CA-0E01E1498A53}"/>
              </a:ext>
            </a:extLst>
          </p:cNvPr>
          <p:cNvSpPr>
            <a:spLocks noGrp="1"/>
          </p:cNvSpPr>
          <p:nvPr>
            <p:ph idx="1"/>
          </p:nvPr>
        </p:nvSpPr>
        <p:spPr/>
        <p:txBody>
          <a:bodyPr>
            <a:normAutofit fontScale="92500" lnSpcReduction="20000"/>
          </a:bodyPr>
          <a:lstStyle/>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 muscarinic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Ach receptor M1</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is the key receptor that mediates memory functions in cholinergic neurotransmission in cerebral cortical sites.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cholinergic deficiency syndrome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due to degeneration of the nucleus basalis appears to be partly responsible for short-term memory problems in normal aging or mild cognitive impairment.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Inhibitors of caspase enzymes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may prevent apoptosis of cholinergic neurons (caspase inhibitors). Caspases (about a dozen in humans) are a family of protease enzymes that are involved in programmed cell death (apoptosis).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Noncholinesterase inhibition may also be effective because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nicotinic cholinergic receptors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stimulated by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smoking</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appear to lower the risk of Alzheimer’s disease.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Nicotine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stimulates nicotinic cholinergic receptors, which project to the dopaminergic cells in the mesolimbic dopamine pathway. However, nicotine shuts down the nicotinic receptor after binding to it preventing nicotine or acetycholine from further stimulating it. Therefore, nicotine’s psychopharmacological effects may be self-regulating.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885829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 </a:t>
            </a:r>
          </a:p>
        </p:txBody>
      </p:sp>
      <p:pic>
        <p:nvPicPr>
          <p:cNvPr id="4" name="Content Placeholder 3" descr="A screenshot of text&#10;&#10;Description automatically generated">
            <a:extLst>
              <a:ext uri="{FF2B5EF4-FFF2-40B4-BE49-F238E27FC236}">
                <a16:creationId xmlns:a16="http://schemas.microsoft.com/office/drawing/2014/main" id="{434EAE1B-9C28-333F-4F1B-099483F8477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9839" y="2160588"/>
            <a:ext cx="7452359" cy="3881437"/>
          </a:xfrm>
          <a:prstGeom prst="rect">
            <a:avLst/>
          </a:prstGeom>
        </p:spPr>
      </p:pic>
    </p:spTree>
    <p:extLst>
      <p:ext uri="{BB962C8B-B14F-4D97-AF65-F5344CB8AC3E}">
        <p14:creationId xmlns:p14="http://schemas.microsoft.com/office/powerpoint/2010/main" val="42273296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45A64-59D8-258D-968A-C86C372C18B2}"/>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0D533E4B-7CC1-E1FF-71AA-794F78935EF4}"/>
              </a:ext>
            </a:extLst>
          </p:cNvPr>
          <p:cNvSpPr>
            <a:spLocks noGrp="1"/>
          </p:cNvSpPr>
          <p:nvPr>
            <p:ph idx="1"/>
          </p:nvPr>
        </p:nvSpPr>
        <p:spPr/>
        <p:txBody>
          <a:bodyPr>
            <a:normAutofit lnSpcReduction="10000"/>
          </a:bodyPr>
          <a:lstStyle/>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In Alzheimer’s disease,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neuritic plaques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with beta the amyloid core apolipoprotein A (APO-A), and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neurofibrillary tangles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of abnormally phosphorylated tau proteins, form in the cholinergic neurons of the nucleus basalis.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Neurofibrillary tangles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consist of chemically altered tau proteins that impair transport of molecules in the axons of cholinergic neurons. Thus, Alzheimer’s disease is a disorder in which beta amyloid deposition destroys neurons. Some patients may have an abnormality in DNA that codes for amyloid precursor protein (APP) or APO-E, a protein that binds to and removes beta amyloid that is abnormal.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Chromosome 19</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codes for APO-E and is linked to late-onset Alzheimer’s disease.  Mutations on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chromosomes 1, 14, and 21</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can cause early-onset Alzheimer’s. Chromosome 21 is also the same gene involved with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Down’s syndrome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(trisomy 21) and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virtually all persons with Down’s syndrome develop Alzheimer’s if they live past 50 years of age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9178149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99A2-0B8C-7C7E-A6F3-1B006B83A097}"/>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AA28150-980C-6785-C526-C390B63D8F1D}"/>
              </a:ext>
            </a:extLst>
          </p:cNvPr>
          <p:cNvSpPr>
            <a:spLocks noGrp="1"/>
          </p:cNvSpPr>
          <p:nvPr>
            <p:ph idx="1"/>
          </p:nvPr>
        </p:nvSpPr>
        <p:spPr/>
        <p:txBody>
          <a:bodyPr>
            <a:normAutofit/>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Chromosomes 14 and 1</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are associated with the genes, presenilin 1 and 2, respectively. These genes may have an effect on membrane ion channels, intracellular protein transport, and cellular differentiation.</a:t>
            </a: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There is initially substantial improvement in 25% of patients treated with cholinesterase inhibitors compared to 8-10% with a placebo, but the effects appear to be only temporary.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b="1" i="1" dirty="0">
                <a:effectLst/>
                <a:latin typeface="Times New Roman" panose="02020603050405020304" pitchFamily="18" charset="0"/>
                <a:ea typeface="Arial" panose="020B0604020202020204" pitchFamily="34" charset="0"/>
                <a:cs typeface="Times New Roman" panose="02020603050405020304" pitchFamily="18" charset="0"/>
              </a:rPr>
              <a:t>NDMA receptor antagonists</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N-methyl-D-aspartate receptor antagonists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prevent activation of NDMA receptors (by binding to NMDA receptors) by the excitatory neurotransmitter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glutamate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in moderate-to-severe Alzheimer’s disease.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400050" lvl="1" indent="0">
              <a:spcBef>
                <a:spcPts val="0"/>
              </a:spcBef>
              <a:buNone/>
            </a:pPr>
            <a:r>
              <a:rPr lang="en-US" dirty="0">
                <a:effectLst/>
                <a:latin typeface="Times New Roman" panose="02020603050405020304" pitchFamily="18" charset="0"/>
                <a:ea typeface="Arial" panose="020B0604020202020204" pitchFamily="34" charset="0"/>
                <a:cs typeface="Times New Roman" panose="02020603050405020304" pitchFamily="18" charset="0"/>
              </a:rPr>
              <a:t>1. Namenda (2004) – Memantine hydrochloride</a:t>
            </a:r>
            <a:r>
              <a:rPr lang="en-US" dirty="0">
                <a:latin typeface="Arial" panose="020B0604020202020204" pitchFamily="34" charset="0"/>
                <a:ea typeface="Arial" panose="020B0604020202020204" pitchFamily="34" charset="0"/>
                <a:cs typeface="Times New Roman" panose="02020603050405020304" pitchFamily="18" charset="0"/>
              </a:rPr>
              <a:t>: </a:t>
            </a:r>
            <a:r>
              <a:rPr lang="en-US" dirty="0">
                <a:effectLst/>
                <a:latin typeface="Times New Roman" panose="02020603050405020304" pitchFamily="18" charset="0"/>
                <a:ea typeface="Arial" panose="020B0604020202020204" pitchFamily="34" charset="0"/>
                <a:cs typeface="Times New Roman" panose="02020603050405020304" pitchFamily="18" charset="0"/>
              </a:rPr>
              <a:t>Too much neurotransmission (</a:t>
            </a:r>
            <a:r>
              <a:rPr lang="en-US" b="1" dirty="0">
                <a:effectLst/>
                <a:latin typeface="Times New Roman" panose="02020603050405020304" pitchFamily="18" charset="0"/>
                <a:ea typeface="Arial" panose="020B0604020202020204" pitchFamily="34" charset="0"/>
                <a:cs typeface="Times New Roman" panose="02020603050405020304" pitchFamily="18" charset="0"/>
              </a:rPr>
              <a:t>glutamate</a:t>
            </a:r>
            <a:r>
              <a:rPr lang="en-US" dirty="0">
                <a:effectLst/>
                <a:latin typeface="Times New Roman" panose="02020603050405020304" pitchFamily="18" charset="0"/>
                <a:ea typeface="Arial" panose="020B0604020202020204" pitchFamily="34" charset="0"/>
                <a:cs typeface="Times New Roman" panose="02020603050405020304" pitchFamily="18" charset="0"/>
              </a:rPr>
              <a:t>) may result in diseases such as Alzheimer’s disease and Parkinson’s disease.</a:t>
            </a:r>
            <a:endParaRPr lang="en-US"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085344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312B1-C1C7-9A68-06FF-B7DC9C712A03}"/>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5126A752-63F9-2F2A-48CE-9C5ACFB44923}"/>
              </a:ext>
            </a:extLst>
          </p:cNvPr>
          <p:cNvSpPr>
            <a:spLocks noGrp="1"/>
          </p:cNvSpPr>
          <p:nvPr>
            <p:ph idx="1"/>
          </p:nvPr>
        </p:nvSpPr>
        <p:spPr/>
        <p:txBody>
          <a:bodyPr>
            <a:normAutofit fontScale="92500" lnSpcReduction="20000"/>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Nootropic Drugs</a:t>
            </a:r>
            <a:endParaRPr lang="en-US" sz="1800" b="1"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Nootropic drugs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purportedly enhance learning acquisition, reverse learning impairments, and have neuroprotective effects.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400050" lvl="1" indent="0">
              <a:spcBef>
                <a:spcPts val="0"/>
              </a:spcBef>
              <a:buNone/>
            </a:pPr>
            <a:r>
              <a:rPr lang="en-US" dirty="0">
                <a:effectLst/>
                <a:latin typeface="Times New Roman" panose="02020603050405020304" pitchFamily="18" charset="0"/>
                <a:ea typeface="Arial" panose="020B0604020202020204" pitchFamily="34" charset="0"/>
                <a:cs typeface="Times New Roman" panose="02020603050405020304" pitchFamily="18" charset="0"/>
              </a:rPr>
              <a:t>1. Vinpocetine</a:t>
            </a:r>
            <a:endParaRPr lang="en-US" dirty="0">
              <a:effectLst/>
              <a:latin typeface="Arial" panose="020B0604020202020204" pitchFamily="34" charset="0"/>
              <a:ea typeface="Arial" panose="020B0604020202020204" pitchFamily="34" charset="0"/>
              <a:cs typeface="Times New Roman" panose="02020603050405020304" pitchFamily="18" charset="0"/>
            </a:endParaRPr>
          </a:p>
          <a:p>
            <a:pPr marL="400050" lvl="1" indent="0">
              <a:spcBef>
                <a:spcPts val="0"/>
              </a:spcBef>
              <a:buNone/>
            </a:pPr>
            <a:r>
              <a:rPr lang="en-US" dirty="0">
                <a:effectLst/>
                <a:latin typeface="Times New Roman" panose="02020603050405020304" pitchFamily="18" charset="0"/>
                <a:ea typeface="Arial" panose="020B0604020202020204" pitchFamily="34" charset="0"/>
                <a:cs typeface="Times New Roman" panose="02020603050405020304" pitchFamily="18" charset="0"/>
              </a:rPr>
              <a:t>2. Piracetam</a:t>
            </a:r>
            <a:endParaRPr lang="en-US" dirty="0">
              <a:effectLst/>
              <a:latin typeface="Arial" panose="020B0604020202020204" pitchFamily="34" charset="0"/>
              <a:ea typeface="Arial" panose="020B0604020202020204" pitchFamily="34" charset="0"/>
              <a:cs typeface="Times New Roman" panose="02020603050405020304" pitchFamily="18" charset="0"/>
            </a:endParaRPr>
          </a:p>
          <a:p>
            <a:pPr marL="400050" lvl="1" indent="0">
              <a:spcBef>
                <a:spcPts val="0"/>
              </a:spcBef>
              <a:buNone/>
            </a:pPr>
            <a:r>
              <a:rPr lang="en-US" dirty="0">
                <a:effectLst/>
                <a:latin typeface="Times New Roman" panose="02020603050405020304" pitchFamily="18" charset="0"/>
                <a:ea typeface="Arial" panose="020B0604020202020204" pitchFamily="34" charset="0"/>
                <a:cs typeface="Times New Roman" panose="02020603050405020304" pitchFamily="18" charset="0"/>
              </a:rPr>
              <a:t>3. Caffeine</a:t>
            </a:r>
            <a:endParaRPr lang="en-US" dirty="0">
              <a:effectLst/>
              <a:latin typeface="Arial" panose="020B0604020202020204" pitchFamily="34" charset="0"/>
              <a:ea typeface="Arial" panose="020B0604020202020204" pitchFamily="34" charset="0"/>
              <a:cs typeface="Times New Roman" panose="02020603050405020304" pitchFamily="18" charset="0"/>
            </a:endParaRPr>
          </a:p>
          <a:p>
            <a:pPr marL="400050" lvl="1" indent="0">
              <a:spcBef>
                <a:spcPts val="0"/>
              </a:spcBef>
              <a:buNone/>
            </a:pPr>
            <a:r>
              <a:rPr lang="en-US" dirty="0">
                <a:effectLst/>
                <a:latin typeface="Times New Roman" panose="02020603050405020304" pitchFamily="18" charset="0"/>
                <a:ea typeface="Arial" panose="020B0604020202020204" pitchFamily="34" charset="0"/>
                <a:cs typeface="Times New Roman" panose="02020603050405020304" pitchFamily="18" charset="0"/>
              </a:rPr>
              <a:t>4. Phosphatidylserine (Soy-PS)</a:t>
            </a:r>
            <a:endParaRPr lang="en-US"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Vinpocetine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as a potential tool for the treatment of stroke, as well as its neuroprotective effects. The effect of vinpocetine on infarct volume (obtained by 2,3,5-triphenyltetrazolium-chloride staining) was studied in permanent middle cerebral artery occlusion (MCAO) in rats (3 mg/kg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i.p.</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30 min postischemia). Vinpocetine treatment significantly decreased infarct volume (by 42%, p &lt; 0.05) compared to control. Vinpocetine dose-dependently inhibited prolonged (24 h) or transient (15 min) glutamate and transient N-methyl-D-aspartate (NMDA) induced excitotoxicity.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2144709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F96F2-6E33-36BD-02F8-3590AAB2CAD3}"/>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F4EBEDEB-759F-21B1-6786-0AF9B3C30F34}"/>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Piracetam-like compounds are divided into three subgroups based on their chemical structures, known efficacy, and intended clinical uses.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Subgroup 1 drugs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include piracetam, oxiracetam, aniracetam, pramiracetam and phenylpiracetam.</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Pramiracetam</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reportedly improved cognitive deficits associated with traumatic brain injuries. </a:t>
            </a:r>
            <a:endParaRPr lang="en-US" dirty="0">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Although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piracetam</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exhibited no long-term benefits for the treatment of mild cognitive impairments, recent studies demonstrated its neuroprotective effect when used during coronary bypass surgery. It was also effective in the treatment of cognitive disorders of cerebrovascular and traumatic origins; however, its overall effect on lowering depression and anxiety was higher than improving memory. As add-on therapy, it appears to benefit individuals with myoclonus epilepsy and tardive dyskinesia.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668735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F96F2-6E33-36BD-02F8-3590AAB2CAD3}"/>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F4EBEDEB-759F-21B1-6786-0AF9B3C30F34}"/>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Phenylpiracetam</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is more potent than piracetam and is used for a wider range of indications. In combination with a vasodilator drug, piracetam appeared to have an additive beneficial effect on various cognitive disabilities.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Subgroup 2 drugs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include levetiracetam, </a:t>
            </a:r>
            <a:r>
              <a:rPr lang="en-US" sz="1800" dirty="0" err="1">
                <a:effectLst/>
                <a:latin typeface="Times New Roman" panose="02020603050405020304" pitchFamily="18" charset="0"/>
                <a:ea typeface="Arial" panose="020B0604020202020204" pitchFamily="34" charset="0"/>
                <a:cs typeface="Times New Roman" panose="02020603050405020304" pitchFamily="18" charset="0"/>
              </a:rPr>
              <a:t>seletracetam</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and brivaracetam, which demonstrate antiepileptic activity, although their cognitive effects are unclear.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Subgroup 3 drugs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includes piracetam derivatives with unknown clinical efficacies and of these, nefiracetam failed to improve cognition in post-stroke patients and rolipram is currently in clinical trials as an antidepressant.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508916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F96F2-6E33-36BD-02F8-3590AAB2CAD3}"/>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F4EBEDEB-759F-21B1-6786-0AF9B3C30F34}"/>
              </a:ext>
            </a:extLst>
          </p:cNvPr>
          <p:cNvSpPr>
            <a:spLocks noGrp="1"/>
          </p:cNvSpPr>
          <p:nvPr>
            <p:ph idx="1"/>
          </p:nvPr>
        </p:nvSpPr>
        <p:spPr/>
        <p:txBody>
          <a:bodyPr>
            <a:normAutofit lnSpcReduction="10000"/>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Caffeine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is a central nervous system (CNS) stimulant of the methylxanthine class. There are several known mechanisms of action to explain the effects of caffeine. The most prominent is that it reversibly blocks the action of adenosine on its receptor and consequently prevents the onset of drowsiness induced by adenosine. Caffeine also stimulates certain portions of the autonomic nervous system.</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Caffeine is a central nervous system stimulant that reduces fatigue and drowsiness. At normal doses, caffeine has variable effects on learning and memory, but it generally improves reaction time, wakefulness, concentration, and motor coordination.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Caffeine is a proven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ergogenic aid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in humans. Caffeine improves athletic performance in aerobic (especially endurance sports) and anaerobic conditions. Moderate doses of caffeine (around 5 mg/kg) can improve sprint performance, cycling, and running time trial performance, endurance (it delays the onset of muscle fatigue and central fatigue), and cycling power output. Caffeine increases basal metabolic rate in adults.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351334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F96F2-6E33-36BD-02F8-3590AAB2CAD3}"/>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F4EBEDEB-759F-21B1-6786-0AF9B3C30F34}"/>
              </a:ext>
            </a:extLst>
          </p:cNvPr>
          <p:cNvSpPr>
            <a:spLocks noGrp="1"/>
          </p:cNvSpPr>
          <p:nvPr>
            <p:ph idx="1"/>
          </p:nvPr>
        </p:nvSpPr>
        <p:spPr/>
        <p:txBody>
          <a:bodyPr>
            <a:normAutofit lnSpcReduction="10000"/>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Phosphatidylserine (Soy-PS)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 double-blind, randomized controlled study was conducted to investigate the effects of Soy-PS on the cognitive functions of the middle-age Japanese subjects with memory complaints. Seventy-eight middle-aged subjects with mild cognitive impairment (50–69 years old) were randomly allocated to take Soy-PS (100 mg, 300 mg/day) or a placebo for 6 months.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Neuropsychological test scores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were similarly increased in all groups including the placebo group. However, in the subjects with relatively low scores at baseline, the memory scores in PS treated groups were significantly increased against the baseline, while those of placebo group remained unchanged. And the memory improvements in Soy-PS-treated groups were mostly attributed to the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increase in delayed verbal recall</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 memory ability attenuated in the earliest stage of dementia.</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965081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F96F2-6E33-36BD-02F8-3590AAB2CAD3}"/>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F4EBEDEB-759F-21B1-6786-0AF9B3C30F34}"/>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Prefrontal noradrenergic pathways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that project to the frontal cortex play a significant role in sustaining and focusing attention as well as mediating energy, fatigue, motivation, and interest.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Attention is enhanced with stimulants such as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methylphenidate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and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d-amphetamine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(or l- or d,l-) as well as alpha 2 agonists such as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clonidine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or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guanfacine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(Tenex, antiadrenergic), the dopaminergic and pronoradrenergic antidepressant,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bupropion </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(noreprinephrine and dopamine reuptake inhibitor or NDRI), and the noradrenergic selective reuptake inhibitor,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reboxetine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85404825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F96F2-6E33-36BD-02F8-3590AAB2CAD3}"/>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F4EBEDEB-759F-21B1-6786-0AF9B3C30F34}"/>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Hyperactivity and impulsivity are mediated by the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nigrostriatal dopamine pathway</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Glutamatergic input from the cortex acts as an inhibitory input to the striatum suppressing obsessions, compulsions, and impulses.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nigrostriatal dopamine pathway</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projects from the substantia nigra to the basal ganglia (part of the extrapyramidal system that is tied to involuntary movement opposed to the pyramidal tracts from the motor cortex) and controls movement. Dopamine deficiency can produce akathisia (restlessness) and dystonia (twisting movements of the face and neck).</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34730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56B21-A618-E9A5-26F8-4F2ABAC04B4B}"/>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3325635E-B3CE-F796-F269-80AFECC07D05}"/>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Sleep and Biorhythms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Human performance is modulated by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circadian rhythmicity</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and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homeostatic sleep pressure</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(the balance between sleeping and waking).</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Cognition</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deteriorates rapidly and substantially when wakefulness is extended into the night and early morning hours, known as accrued sleep debt—sleep deprivation—and circadian misalignment.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88646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r>
              <a:rPr lang="en-US" sz="1800" dirty="0">
                <a:effectLst/>
                <a:latin typeface="Times New Roman" panose="02020603050405020304" pitchFamily="18" charset="0"/>
                <a:ea typeface="Arial" panose="020B0604020202020204" pitchFamily="34" charset="0"/>
                <a:cs typeface="Times New Roman" panose="02020603050405020304" pitchFamily="18" charset="0"/>
              </a:rPr>
              <a:t>Comorbid conditions (e.g., depression) are common including cognitive decline in years prior to diagnosis.</a:t>
            </a:r>
          </a:p>
          <a:p>
            <a:r>
              <a:rPr lang="en-US" sz="1800" dirty="0">
                <a:effectLst/>
                <a:latin typeface="Times New Roman" panose="02020603050405020304" pitchFamily="18" charset="0"/>
                <a:ea typeface="Arial" panose="020B0604020202020204" pitchFamily="34" charset="0"/>
                <a:cs typeface="Times New Roman" panose="02020603050405020304" pitchFamily="18" charset="0"/>
              </a:rPr>
              <a:t>“Stroke circuit” in the Southeastern states is high in sugar-sweetened beverages (SSBs), saturated fat, and high salt intake. Excess salt, sugar (hyperglycemia), and saturated fat in the diet can lead to cardiovascular problems and cerebral stroke, the so-called “stroke circuit” in seven Southern states.</a:t>
            </a:r>
          </a:p>
          <a:p>
            <a:endParaRPr lang="en-US" dirty="0"/>
          </a:p>
        </p:txBody>
      </p:sp>
    </p:spTree>
    <p:extLst>
      <p:ext uri="{BB962C8B-B14F-4D97-AF65-F5344CB8AC3E}">
        <p14:creationId xmlns:p14="http://schemas.microsoft.com/office/powerpoint/2010/main" val="234398459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56B21-A618-E9A5-26F8-4F2ABAC04B4B}"/>
              </a:ext>
            </a:extLst>
          </p:cNvPr>
          <p:cNvSpPr>
            <a:spLocks noGrp="1"/>
          </p:cNvSpPr>
          <p:nvPr>
            <p:ph type="title"/>
          </p:nvPr>
        </p:nvSpPr>
        <p:spPr/>
        <p:txBody>
          <a:bodyPr/>
          <a:lstStyle/>
          <a:p>
            <a:r>
              <a:rPr lang="en-US" dirty="0"/>
              <a:t>Neurodegenerative Disorders and Disease</a:t>
            </a:r>
          </a:p>
        </p:txBody>
      </p:sp>
      <p:pic>
        <p:nvPicPr>
          <p:cNvPr id="4" name="Content Placeholder 3">
            <a:extLst>
              <a:ext uri="{FF2B5EF4-FFF2-40B4-BE49-F238E27FC236}">
                <a16:creationId xmlns:a16="http://schemas.microsoft.com/office/drawing/2014/main" id="{2250533C-E124-A5A5-18B8-8F51BCFD3AC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00011" y="1688973"/>
            <a:ext cx="6066470" cy="4467128"/>
          </a:xfrm>
          <a:prstGeom prst="rect">
            <a:avLst/>
          </a:prstGeom>
        </p:spPr>
      </p:pic>
    </p:spTree>
    <p:extLst>
      <p:ext uri="{BB962C8B-B14F-4D97-AF65-F5344CB8AC3E}">
        <p14:creationId xmlns:p14="http://schemas.microsoft.com/office/powerpoint/2010/main" val="17037348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B6A3C-921C-F179-3B10-9A47889F87EE}"/>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ED14B009-6FB9-D768-8960-F8FE95852BAC}"/>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Subcortical areas of the brain exhibit a circadian modulation that closely follows the melatonin profile.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People over age 60 with prolonged sleep (8-10 hours or more) have a 33% increased risk of all-cause mortality and 43% increased risk of cardiovascular diseases, while those with short sleep (less than 7 hours) have a 6% increased risk of all-cause mortality. </a:t>
            </a: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Sleep disorders, including sleep apnea, insomnia, or periodic limb movements, occur more commonly in late-age adults impacting sleep quality and duration.</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797547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B6A3C-921C-F179-3B10-9A47889F87EE}"/>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ED14B009-6FB9-D768-8960-F8FE95852BAC}"/>
              </a:ext>
            </a:extLst>
          </p:cNvPr>
          <p:cNvSpPr>
            <a:spLocks noGrp="1"/>
          </p:cNvSpPr>
          <p:nvPr>
            <p:ph idx="1"/>
          </p:nvPr>
        </p:nvSpPr>
        <p:spPr/>
        <p:txBody>
          <a:bodyPr>
            <a:normAutofit lnSpcReduction="10000"/>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Telomeres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 telomere is a region of repetitive nucleotide sequences at each end of a chromosome that protects the end of the chromosome from deterioration or from fusion with neighboring chromosomes. </a:t>
            </a: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Over time, due to each cell division, the telomere ends become shorter. </a:t>
            </a: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Telomere shortening is associated with aging, mortality, and aging-related diseases. </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The age of a father plays a role in the length of a child’s telomeres, which has evolutionary implications. Shorter telomeres are theorized to impose lower energy costs due to less replication, but also have immune system-related and other aging- and disease-related costs so that the effect of paternal age on telomere length may be an adaptation to increase the chances of the child’s survival.</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5697899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3"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Isosceles Triangle 1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Isosceles Triangle 1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1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124B6A3C-921C-F179-3B10-9A47889F87EE}"/>
              </a:ext>
            </a:extLst>
          </p:cNvPr>
          <p:cNvSpPr>
            <a:spLocks noGrp="1"/>
          </p:cNvSpPr>
          <p:nvPr>
            <p:ph type="title"/>
          </p:nvPr>
        </p:nvSpPr>
        <p:spPr>
          <a:xfrm>
            <a:off x="4974337" y="1265314"/>
            <a:ext cx="4299666" cy="3249131"/>
          </a:xfrm>
        </p:spPr>
        <p:txBody>
          <a:bodyPr vert="horz" lIns="91440" tIns="45720" rIns="91440" bIns="45720" rtlCol="0" anchor="b">
            <a:normAutofit/>
          </a:bodyPr>
          <a:lstStyle/>
          <a:p>
            <a:pPr>
              <a:lnSpc>
                <a:spcPct val="90000"/>
              </a:lnSpc>
            </a:pPr>
            <a:r>
              <a:rPr lang="en-US" sz="3400" kern="1200" dirty="0">
                <a:solidFill>
                  <a:schemeClr val="accent1"/>
                </a:solidFill>
                <a:latin typeface="+mj-lt"/>
                <a:ea typeface="+mj-ea"/>
                <a:cs typeface="+mj-cs"/>
              </a:rPr>
              <a:t>Neurodegenerative Disorders and Disease</a:t>
            </a:r>
          </a:p>
        </p:txBody>
      </p:sp>
      <p:sp>
        <p:nvSpPr>
          <p:cNvPr id="21" name="Isosceles Triangle 20">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Content Placeholder 3" descr="A close-up of a microscope&#10;&#10;Description automatically generated">
            <a:extLst>
              <a:ext uri="{FF2B5EF4-FFF2-40B4-BE49-F238E27FC236}">
                <a16:creationId xmlns:a16="http://schemas.microsoft.com/office/drawing/2014/main" id="{329F1961-91DE-BE97-25D2-233A2576D0D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8604" y="1954951"/>
            <a:ext cx="3765692" cy="2956068"/>
          </a:xfrm>
          <a:prstGeom prst="rect">
            <a:avLst/>
          </a:prstGeom>
        </p:spPr>
      </p:pic>
    </p:spTree>
    <p:extLst>
      <p:ext uri="{BB962C8B-B14F-4D97-AF65-F5344CB8AC3E}">
        <p14:creationId xmlns:p14="http://schemas.microsoft.com/office/powerpoint/2010/main" val="1761659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B33C6-8785-7A0A-F700-C950564E060B}"/>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DCBC4448-B198-42B4-93FD-351AC74B4737}"/>
              </a:ext>
            </a:extLst>
          </p:cNvPr>
          <p:cNvSpPr>
            <a:spLocks noGrp="1"/>
          </p:cNvSpPr>
          <p:nvPr>
            <p:ph idx="1"/>
          </p:nvPr>
        </p:nvSpPr>
        <p:spPr/>
        <p:txBody>
          <a:bodyPr>
            <a:normAutofit fontScale="92500" lnSpcReduction="10000"/>
          </a:bodyPr>
          <a:lstStyle/>
          <a:p>
            <a:pPr marL="0" marR="0" indent="0">
              <a:spcBef>
                <a:spcPts val="0"/>
              </a:spcBef>
              <a:spcAft>
                <a:spcPts val="0"/>
              </a:spcAft>
              <a:buNone/>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MIND Diet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Recent research has suggested that the MIND diet is more effective at reducing cognitive decline than either the Mediterranean or DASH diets and may also have </a:t>
            </a: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neuroprotective effects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Green, leafy vegetables: At least six servings a week</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Other vegetables: At least once a day</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Nuts/seeds: Five servings a week (like walnuts, almonds, natural peanut butter, pomegranate and sunflower seeds)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Berries: Two or more servings a week (like blueberries, raspberries)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Beans: At least three servings a week (like soybeans, chickpeas, lentil)</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Whole grains: Three or more servings a day (like oatmeal, rice, barley, quinoa)</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Fish: 2-3 times a week (fatty fish, like salmon or mackerel)</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Extra virgin olive oil (EVOO): Use as main cooking oil</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Wine: One glass a day (preferably red like a Cote d’Rhone from Southwestern France)</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510896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B33C6-8785-7A0A-F700-C950564E060B}"/>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DCBC4448-B198-42B4-93FD-351AC74B4737}"/>
              </a:ext>
            </a:extLst>
          </p:cNvPr>
          <p:cNvSpPr>
            <a:spLocks noGrp="1"/>
          </p:cNvSpPr>
          <p:nvPr>
            <p:ph idx="1"/>
          </p:nvPr>
        </p:nvSpPr>
        <p:spPr/>
        <p:txBody>
          <a:bodyPr/>
          <a:lstStyle/>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Flavanols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are derivatives of flavans that possess a 2-phenyl-3,4-dihydro-2</a:t>
            </a:r>
            <a:r>
              <a:rPr lang="en-US" sz="1800" i="1" dirty="0">
                <a:effectLst/>
                <a:latin typeface="Times New Roman" panose="02020603050405020304" pitchFamily="18" charset="0"/>
                <a:ea typeface="Arial" panose="020B0604020202020204" pitchFamily="34" charset="0"/>
                <a:cs typeface="Times New Roman" panose="02020603050405020304" pitchFamily="18" charset="0"/>
              </a:rPr>
              <a:t>H</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-chromen-3-ol skeleton. These compounds include catechin, epicatechin gallate, epigallocatechin, epigallocatechin gallate, proanthocyanidins, theaflavins, and thearubigins.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b="1" dirty="0">
                <a:effectLst/>
                <a:latin typeface="Times New Roman" panose="02020603050405020304" pitchFamily="18" charset="0"/>
                <a:ea typeface="Arial" panose="020B0604020202020204" pitchFamily="34" charset="0"/>
                <a:cs typeface="Times New Roman" panose="02020603050405020304" pitchFamily="18" charset="0"/>
              </a:rPr>
              <a:t>Flavonols</a:t>
            </a:r>
            <a:r>
              <a:rPr lang="en-US" sz="1800" dirty="0">
                <a:effectLst/>
                <a:latin typeface="Times New Roman" panose="02020603050405020304" pitchFamily="18" charset="0"/>
                <a:ea typeface="Arial" panose="020B0604020202020204" pitchFamily="34" charset="0"/>
                <a:cs typeface="Times New Roman" panose="02020603050405020304" pitchFamily="18" charset="0"/>
              </a:rPr>
              <a:t> are a class of flavonoids that have the 3-hydroxyflavone backbone. They are present in a wide variety of fruits and vegetables. They include fisetin and quercetin, among many others.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Arial" panose="020B0604020202020204" pitchFamily="34" charset="0"/>
                <a:cs typeface="Times New Roman" panose="02020603050405020304" pitchFamily="18" charset="0"/>
              </a:rPr>
              <a:t>Anthocyanins are a class of flavonoids.</a:t>
            </a: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17958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64EB0-2F2A-F939-4AE0-26393C122B05}"/>
              </a:ext>
            </a:extLst>
          </p:cNvPr>
          <p:cNvSpPr>
            <a:spLocks noGrp="1"/>
          </p:cNvSpPr>
          <p:nvPr>
            <p:ph type="title"/>
          </p:nvPr>
        </p:nvSpPr>
        <p:spPr/>
        <p:txBody>
          <a:bodyPr/>
          <a:lstStyle/>
          <a:p>
            <a:r>
              <a:rPr lang="en-US" dirty="0"/>
              <a:t>Neurodegenerative Disorders and Disease</a:t>
            </a:r>
          </a:p>
        </p:txBody>
      </p:sp>
      <p:sp>
        <p:nvSpPr>
          <p:cNvPr id="3" name="Content Placeholder 2">
            <a:extLst>
              <a:ext uri="{FF2B5EF4-FFF2-40B4-BE49-F238E27FC236}">
                <a16:creationId xmlns:a16="http://schemas.microsoft.com/office/drawing/2014/main" id="{2165B83B-A7D4-E9FC-B563-95AC7E22DAC6}"/>
              </a:ext>
            </a:extLst>
          </p:cNvPr>
          <p:cNvSpPr>
            <a:spLocks noGrp="1"/>
          </p:cNvSpPr>
          <p:nvPr>
            <p:ph idx="1"/>
          </p:nvPr>
        </p:nvSpPr>
        <p:spPr/>
        <p:txBody>
          <a:bodyPr/>
          <a:lstStyle/>
          <a:p>
            <a:pPr marL="0" indent="0" algn="ctr">
              <a:buNone/>
            </a:pPr>
            <a:r>
              <a:rPr lang="en-US" dirty="0"/>
              <a:t>State Differences</a:t>
            </a:r>
          </a:p>
          <a:p>
            <a:pPr marL="0" indent="0" algn="ctr">
              <a:buNone/>
            </a:pPr>
            <a:endParaRPr lang="en-US" dirty="0"/>
          </a:p>
        </p:txBody>
      </p:sp>
      <p:pic>
        <p:nvPicPr>
          <p:cNvPr id="4" name="Picture 3" descr="A close up of a map&#10;&#10;Description automatically generated">
            <a:extLst>
              <a:ext uri="{FF2B5EF4-FFF2-40B4-BE49-F238E27FC236}">
                <a16:creationId xmlns:a16="http://schemas.microsoft.com/office/drawing/2014/main" id="{86BD2A8F-A08C-0FAF-7F9B-9459854576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108" y="1674467"/>
            <a:ext cx="8939893" cy="4366895"/>
          </a:xfrm>
          <a:prstGeom prst="rect">
            <a:avLst/>
          </a:prstGeom>
        </p:spPr>
      </p:pic>
    </p:spTree>
    <p:extLst>
      <p:ext uri="{BB962C8B-B14F-4D97-AF65-F5344CB8AC3E}">
        <p14:creationId xmlns:p14="http://schemas.microsoft.com/office/powerpoint/2010/main" val="92668877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175</TotalTime>
  <Words>9334</Words>
  <Application>Microsoft Macintosh PowerPoint</Application>
  <PresentationFormat>Widescreen</PresentationFormat>
  <Paragraphs>567</Paragraphs>
  <Slides>85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85</vt:i4>
      </vt:variant>
    </vt:vector>
  </HeadingPairs>
  <TitlesOfParts>
    <vt:vector size="93" baseType="lpstr">
      <vt:lpstr>Aptos</vt:lpstr>
      <vt:lpstr>Arial</vt:lpstr>
      <vt:lpstr>Courier New</vt:lpstr>
      <vt:lpstr>Symbol</vt:lpstr>
      <vt:lpstr>Times New Roman</vt:lpstr>
      <vt:lpstr>Trebuchet MS</vt:lpstr>
      <vt:lpstr>Wingdings 3</vt:lpstr>
      <vt:lpstr>Facet</vt:lpstr>
      <vt:lpstr>Neurodegenerative Disorders and Disease</vt:lpstr>
      <vt:lpstr>Neurodegenerative Disorders and Disease</vt:lpstr>
      <vt:lpstr>Neurodegenerative Disorders and Disease – Table of Contents (TOC)</vt:lpstr>
      <vt:lpstr>Neurodegenerative Disorders and Disease (TOC)</vt:lpstr>
      <vt:lpstr>Neurodegenerative Disorders and Disease (TOC)</vt:lpstr>
      <vt:lpstr>Neurodegenerative Disorders and Disease</vt:lpstr>
      <vt:lpstr>Neurodegenerative Disorders and Disease </vt:lpstr>
      <vt:lpstr>Neurodegenerative Disorders and Disease</vt:lpstr>
      <vt:lpstr>Neurodegenerative Disorders and Disease</vt:lpstr>
      <vt:lpstr>Neurodegenerative Disorders and Disease National Characteristics</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lpstr>Neurodegenerative Disorders and Disease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Jay Seitz</dc:creator>
  <cp:lastModifiedBy>Jay Seitz</cp:lastModifiedBy>
  <cp:revision>5</cp:revision>
  <dcterms:created xsi:type="dcterms:W3CDTF">2024-07-15T19:02:23Z</dcterms:created>
  <dcterms:modified xsi:type="dcterms:W3CDTF">2025-01-08T14:40:29Z</dcterms:modified>
</cp:coreProperties>
</file>