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289" r:id="rId34"/>
    <p:sldId id="287"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00"/>
    <p:restoredTop sz="96327"/>
  </p:normalViewPr>
  <p:slideViewPr>
    <p:cSldViewPr snapToGrid="0">
      <p:cViewPr varScale="1">
        <p:scale>
          <a:sx n="105" d="100"/>
          <a:sy n="105" d="100"/>
        </p:scale>
        <p:origin x="200" y="6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5/17/25</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5/17/25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5/17/25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5/17/25</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5/17/25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5/17/25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5/17/25</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5/17/25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5/17/25</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5/17/25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5/17/25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5/17/25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5/17/25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5/17/25</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F1E00-6011-8E7E-873A-459B60978290}"/>
              </a:ext>
            </a:extLst>
          </p:cNvPr>
          <p:cNvSpPr>
            <a:spLocks noGrp="1"/>
          </p:cNvSpPr>
          <p:nvPr>
            <p:ph type="ctrTitle"/>
          </p:nvPr>
        </p:nvSpPr>
        <p:spPr/>
        <p:txBody>
          <a:bodyPr/>
          <a:lstStyle/>
          <a:p>
            <a:r>
              <a:rPr lang="en-US" dirty="0"/>
              <a:t>The Origins of Creative Thought</a:t>
            </a:r>
          </a:p>
        </p:txBody>
      </p:sp>
      <p:sp>
        <p:nvSpPr>
          <p:cNvPr id="3" name="Subtitle 2">
            <a:extLst>
              <a:ext uri="{FF2B5EF4-FFF2-40B4-BE49-F238E27FC236}">
                <a16:creationId xmlns:a16="http://schemas.microsoft.com/office/drawing/2014/main" id="{3F6DFA45-70F2-FFAC-239D-AC5114535CCB}"/>
              </a:ext>
            </a:extLst>
          </p:cNvPr>
          <p:cNvSpPr>
            <a:spLocks noGrp="1"/>
          </p:cNvSpPr>
          <p:nvPr>
            <p:ph type="subTitle" idx="1"/>
          </p:nvPr>
        </p:nvSpPr>
        <p:spPr/>
        <p:txBody>
          <a:bodyPr/>
          <a:lstStyle/>
          <a:p>
            <a:r>
              <a:rPr lang="en-US" dirty="0"/>
              <a:t>What is creativity, creative thought, and how did it initially evolve in modern humans? – Dr. Jay Seitz</a:t>
            </a:r>
          </a:p>
          <a:p>
            <a:endParaRPr lang="en-US" dirty="0"/>
          </a:p>
        </p:txBody>
      </p:sp>
    </p:spTree>
    <p:extLst>
      <p:ext uri="{BB962C8B-B14F-4D97-AF65-F5344CB8AC3E}">
        <p14:creationId xmlns:p14="http://schemas.microsoft.com/office/powerpoint/2010/main" val="1098773009"/>
      </p:ext>
    </p:extLst>
  </p:cSld>
  <p:clrMapOvr>
    <a:masterClrMapping/>
  </p:clrMapOvr>
  <mc:AlternateContent xmlns:mc="http://schemas.openxmlformats.org/markup-compatibility/2006" xmlns:p14="http://schemas.microsoft.com/office/powerpoint/2010/main">
    <mc:Choice Requires="p14">
      <p:transition spd="slow" p14:dur="2000" advTm="28230"/>
    </mc:Choice>
    <mc:Fallback xmlns="">
      <p:transition spd="slow" advTm="2823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3ECBFB0-8E88-A9A9-2C85-7B90E3453C95}"/>
              </a:ext>
            </a:extLst>
          </p:cNvPr>
          <p:cNvSpPr>
            <a:spLocks noGrp="1"/>
          </p:cNvSpPr>
          <p:nvPr>
            <p:ph idx="1"/>
          </p:nvPr>
        </p:nvSpPr>
        <p:spPr/>
        <p:txBody>
          <a:bodyPr/>
          <a:lstStyle/>
          <a:p>
            <a:r>
              <a:rPr lang="en-US" dirty="0"/>
              <a:t>Speech develops quickly in human infants and by the first year, barring severe pathology, they begin to intone their first words as it quickly ratchets up over the next few years so that by five (5) years of age they are speaking on an adult level.</a:t>
            </a:r>
          </a:p>
          <a:p>
            <a:endParaRPr lang="en-US" dirty="0"/>
          </a:p>
          <a:p>
            <a:r>
              <a:rPr lang="en-US" dirty="0"/>
              <a:t>The capacity for language is one of the core elements of human intelligence.</a:t>
            </a:r>
          </a:p>
          <a:p>
            <a:endParaRPr lang="en-US" dirty="0"/>
          </a:p>
          <a:p>
            <a:endParaRPr lang="en-US" dirty="0"/>
          </a:p>
        </p:txBody>
      </p:sp>
      <p:sp>
        <p:nvSpPr>
          <p:cNvPr id="5" name="Title 4">
            <a:extLst>
              <a:ext uri="{FF2B5EF4-FFF2-40B4-BE49-F238E27FC236}">
                <a16:creationId xmlns:a16="http://schemas.microsoft.com/office/drawing/2014/main" id="{1399D0CD-B604-1635-10A6-573823DAFD31}"/>
              </a:ext>
            </a:extLst>
          </p:cNvPr>
          <p:cNvSpPr>
            <a:spLocks noGrp="1"/>
          </p:cNvSpPr>
          <p:nvPr>
            <p:ph type="title"/>
          </p:nvPr>
        </p:nvSpPr>
        <p:spPr/>
        <p:txBody>
          <a:bodyPr/>
          <a:lstStyle/>
          <a:p>
            <a:r>
              <a:rPr lang="en-US" dirty="0"/>
              <a:t>The beginnings of language</a:t>
            </a:r>
          </a:p>
        </p:txBody>
      </p:sp>
    </p:spTree>
    <p:extLst>
      <p:ext uri="{BB962C8B-B14F-4D97-AF65-F5344CB8AC3E}">
        <p14:creationId xmlns:p14="http://schemas.microsoft.com/office/powerpoint/2010/main" val="2602730199"/>
      </p:ext>
    </p:extLst>
  </p:cSld>
  <p:clrMapOvr>
    <a:masterClrMapping/>
  </p:clrMapOvr>
  <mc:AlternateContent xmlns:mc="http://schemas.openxmlformats.org/markup-compatibility/2006" xmlns:p14="http://schemas.microsoft.com/office/powerpoint/2010/main">
    <mc:Choice Requires="p14">
      <p:transition spd="slow" p14:dur="2000" advTm="28830"/>
    </mc:Choice>
    <mc:Fallback xmlns="">
      <p:transition spd="slow" advTm="2883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D04405-FC9E-EEA4-EE80-E68E33ADF882}"/>
              </a:ext>
            </a:extLst>
          </p:cNvPr>
          <p:cNvSpPr>
            <a:spLocks noGrp="1"/>
          </p:cNvSpPr>
          <p:nvPr>
            <p:ph type="title"/>
          </p:nvPr>
        </p:nvSpPr>
        <p:spPr/>
        <p:txBody>
          <a:bodyPr/>
          <a:lstStyle/>
          <a:p>
            <a:r>
              <a:rPr lang="en-US" dirty="0"/>
              <a:t>The beginnings of Language - 2</a:t>
            </a:r>
          </a:p>
        </p:txBody>
      </p:sp>
      <p:sp>
        <p:nvSpPr>
          <p:cNvPr id="3" name="Content Placeholder 2">
            <a:extLst>
              <a:ext uri="{FF2B5EF4-FFF2-40B4-BE49-F238E27FC236}">
                <a16:creationId xmlns:a16="http://schemas.microsoft.com/office/drawing/2014/main" id="{3D3CE337-4D01-67A6-5C7C-E57A3F6339B3}"/>
              </a:ext>
            </a:extLst>
          </p:cNvPr>
          <p:cNvSpPr>
            <a:spLocks noGrp="1"/>
          </p:cNvSpPr>
          <p:nvPr>
            <p:ph idx="1"/>
          </p:nvPr>
        </p:nvSpPr>
        <p:spPr/>
        <p:txBody>
          <a:bodyPr/>
          <a:lstStyle/>
          <a:p>
            <a:r>
              <a:rPr lang="en-US" dirty="0"/>
              <a:t>“The fact that all normal children acquire essentially comparable grammars of great complexity with remarkable rapidity suggests that human beings are somehow specially designed to do this, with data-handling or “hypothesis formulating” ability of unknown character and complexity.”</a:t>
            </a:r>
          </a:p>
          <a:p>
            <a:endParaRPr lang="en-US" dirty="0"/>
          </a:p>
          <a:p>
            <a:r>
              <a:rPr lang="en-US" dirty="0"/>
              <a:t>– Noam Chomsky (“A Review of B. F. Skinner’s Verbal Behavior” in Language, 35, No. 1, 1959, 26-58).</a:t>
            </a:r>
          </a:p>
          <a:p>
            <a:endParaRPr lang="en-US" dirty="0"/>
          </a:p>
          <a:p>
            <a:r>
              <a:rPr lang="en-US" dirty="0"/>
              <a:t>Humans have a fundamental capacity to understand and use complex language like no other species on planet Earth.</a:t>
            </a:r>
          </a:p>
          <a:p>
            <a:endParaRPr lang="en-US" dirty="0"/>
          </a:p>
        </p:txBody>
      </p:sp>
    </p:spTree>
    <p:extLst>
      <p:ext uri="{BB962C8B-B14F-4D97-AF65-F5344CB8AC3E}">
        <p14:creationId xmlns:p14="http://schemas.microsoft.com/office/powerpoint/2010/main" val="2035438556"/>
      </p:ext>
    </p:extLst>
  </p:cSld>
  <p:clrMapOvr>
    <a:masterClrMapping/>
  </p:clrMapOvr>
  <mc:AlternateContent xmlns:mc="http://schemas.openxmlformats.org/markup-compatibility/2006" xmlns:p14="http://schemas.microsoft.com/office/powerpoint/2010/main">
    <mc:Choice Requires="p14">
      <p:transition spd="slow" p14:dur="2000" advTm="67462"/>
    </mc:Choice>
    <mc:Fallback xmlns="">
      <p:transition spd="slow" advTm="67462"/>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34B0F1-4C16-4451-355C-231470258EA9}"/>
              </a:ext>
            </a:extLst>
          </p:cNvPr>
          <p:cNvSpPr>
            <a:spLocks noGrp="1"/>
          </p:cNvSpPr>
          <p:nvPr>
            <p:ph type="title"/>
          </p:nvPr>
        </p:nvSpPr>
        <p:spPr/>
        <p:txBody>
          <a:bodyPr/>
          <a:lstStyle/>
          <a:p>
            <a:r>
              <a:rPr lang="en-US" dirty="0"/>
              <a:t>Two major systems of thought</a:t>
            </a:r>
          </a:p>
        </p:txBody>
      </p:sp>
      <p:sp>
        <p:nvSpPr>
          <p:cNvPr id="3" name="Content Placeholder 2">
            <a:extLst>
              <a:ext uri="{FF2B5EF4-FFF2-40B4-BE49-F238E27FC236}">
                <a16:creationId xmlns:a16="http://schemas.microsoft.com/office/drawing/2014/main" id="{A1B0613C-5E3C-BD33-C586-3CA4D48E3C87}"/>
              </a:ext>
            </a:extLst>
          </p:cNvPr>
          <p:cNvSpPr>
            <a:spLocks noGrp="1"/>
          </p:cNvSpPr>
          <p:nvPr>
            <p:ph idx="1"/>
          </p:nvPr>
        </p:nvSpPr>
        <p:spPr/>
        <p:txBody>
          <a:bodyPr>
            <a:normAutofit fontScale="92500" lnSpcReduction="20000"/>
          </a:bodyPr>
          <a:lstStyle/>
          <a:p>
            <a:r>
              <a:rPr lang="en-US" dirty="0"/>
              <a:t>But that is just beginning of our story with regard to the incredible cognitive and affective abilities of modern humans, you and I. </a:t>
            </a:r>
          </a:p>
          <a:p>
            <a:endParaRPr lang="en-US" dirty="0"/>
          </a:p>
          <a:p>
            <a:r>
              <a:rPr lang="en-US" dirty="0"/>
              <a:t>Let’s digress a bit and look at the two major systems of thought.</a:t>
            </a:r>
          </a:p>
          <a:p>
            <a:endParaRPr lang="en-US" dirty="0"/>
          </a:p>
          <a:p>
            <a:r>
              <a:rPr lang="en-US" dirty="0"/>
              <a:t>There are two major “systems of thought,” a (1) pattern-based extraction system known as “pareidolia” and a (2) rule-based system — that is a combinatorial/componential, hierarchical, and recursive system — informed by rules or "algorithms." I’ll explain as we go along.</a:t>
            </a:r>
          </a:p>
          <a:p>
            <a:endParaRPr lang="en-US" dirty="0"/>
          </a:p>
          <a:p>
            <a:r>
              <a:rPr lang="en-US" dirty="0"/>
              <a:t>Dr. Temple Grandin, an autistic adult, believes that there one can further subdivide these into three major kinds of thinking in humans: Photo-realistic visual thinking, pattern thinking, and word-fact thought. So, she gives equal weight to “visual thinking” or visuospatial intelligence.</a:t>
            </a:r>
          </a:p>
          <a:p>
            <a:endParaRPr lang="en-US" dirty="0"/>
          </a:p>
          <a:p>
            <a:endParaRPr lang="en-US" dirty="0"/>
          </a:p>
        </p:txBody>
      </p:sp>
    </p:spTree>
    <p:extLst>
      <p:ext uri="{BB962C8B-B14F-4D97-AF65-F5344CB8AC3E}">
        <p14:creationId xmlns:p14="http://schemas.microsoft.com/office/powerpoint/2010/main" val="3131232287"/>
      </p:ext>
    </p:extLst>
  </p:cSld>
  <p:clrMapOvr>
    <a:masterClrMapping/>
  </p:clrMapOvr>
  <mc:AlternateContent xmlns:mc="http://schemas.openxmlformats.org/markup-compatibility/2006" xmlns:p14="http://schemas.microsoft.com/office/powerpoint/2010/main">
    <mc:Choice Requires="p14">
      <p:transition spd="slow" p14:dur="2000" advTm="81091"/>
    </mc:Choice>
    <mc:Fallback xmlns="">
      <p:transition spd="slow" advTm="81091"/>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C4631-3C77-B56B-14DE-604160881CEB}"/>
              </a:ext>
            </a:extLst>
          </p:cNvPr>
          <p:cNvSpPr>
            <a:spLocks noGrp="1"/>
          </p:cNvSpPr>
          <p:nvPr>
            <p:ph type="title"/>
          </p:nvPr>
        </p:nvSpPr>
        <p:spPr/>
        <p:txBody>
          <a:bodyPr/>
          <a:lstStyle/>
          <a:p>
            <a:r>
              <a:rPr lang="en-US" dirty="0"/>
              <a:t>Intuitive and Deliberative thought</a:t>
            </a:r>
          </a:p>
        </p:txBody>
      </p:sp>
      <p:sp>
        <p:nvSpPr>
          <p:cNvPr id="3" name="Content Placeholder 2">
            <a:extLst>
              <a:ext uri="{FF2B5EF4-FFF2-40B4-BE49-F238E27FC236}">
                <a16:creationId xmlns:a16="http://schemas.microsoft.com/office/drawing/2014/main" id="{E30E1452-E0D3-EFAD-A25F-7DEA3EF61671}"/>
              </a:ext>
            </a:extLst>
          </p:cNvPr>
          <p:cNvSpPr>
            <a:spLocks noGrp="1"/>
          </p:cNvSpPr>
          <p:nvPr>
            <p:ph idx="1"/>
          </p:nvPr>
        </p:nvSpPr>
        <p:spPr/>
        <p:txBody>
          <a:bodyPr/>
          <a:lstStyle/>
          <a:p>
            <a:r>
              <a:rPr lang="en-US" dirty="0"/>
              <a:t>On the other hand, Daniel Kahneman, a behavioral economist, distinguishes between something which he calls System 1 thinking, which is intuitive and immediate, and System 2 thinking, which is deliberate and logical. </a:t>
            </a:r>
          </a:p>
          <a:p>
            <a:pPr marL="0" indent="0">
              <a:buNone/>
            </a:pPr>
            <a:endParaRPr lang="en-US" dirty="0"/>
          </a:p>
          <a:p>
            <a:r>
              <a:rPr lang="en-US" dirty="0"/>
              <a:t>However, his model doesn’t capture the kind of pattern recognition aspects of thought that organic beings are particularly good at (and, more recently, digital computers) as well as the myriad types of thought processes employed by humans and other animals of which Dr. Grandin speaks. </a:t>
            </a:r>
          </a:p>
          <a:p>
            <a:endParaRPr lang="en-US" dirty="0"/>
          </a:p>
          <a:p>
            <a:endParaRPr lang="en-US" dirty="0"/>
          </a:p>
        </p:txBody>
      </p:sp>
    </p:spTree>
    <p:extLst>
      <p:ext uri="{BB962C8B-B14F-4D97-AF65-F5344CB8AC3E}">
        <p14:creationId xmlns:p14="http://schemas.microsoft.com/office/powerpoint/2010/main" val="2152625470"/>
      </p:ext>
    </p:extLst>
  </p:cSld>
  <p:clrMapOvr>
    <a:masterClrMapping/>
  </p:clrMapOvr>
  <mc:AlternateContent xmlns:mc="http://schemas.openxmlformats.org/markup-compatibility/2006" xmlns:p14="http://schemas.microsoft.com/office/powerpoint/2010/main">
    <mc:Choice Requires="p14">
      <p:transition spd="slow" p14:dur="2000" advTm="46861"/>
    </mc:Choice>
    <mc:Fallback xmlns="">
      <p:transition spd="slow" advTm="46861"/>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462D86-86BC-99EF-0DB7-5021C061FB97}"/>
              </a:ext>
            </a:extLst>
          </p:cNvPr>
          <p:cNvSpPr>
            <a:spLocks noGrp="1"/>
          </p:cNvSpPr>
          <p:nvPr>
            <p:ph type="title"/>
          </p:nvPr>
        </p:nvSpPr>
        <p:spPr/>
        <p:txBody>
          <a:bodyPr/>
          <a:lstStyle/>
          <a:p>
            <a:r>
              <a:rPr lang="en-US" dirty="0"/>
              <a:t>Intuitive and Deliberative Thought - 2</a:t>
            </a:r>
          </a:p>
        </p:txBody>
      </p:sp>
      <p:sp>
        <p:nvSpPr>
          <p:cNvPr id="3" name="Content Placeholder 2">
            <a:extLst>
              <a:ext uri="{FF2B5EF4-FFF2-40B4-BE49-F238E27FC236}">
                <a16:creationId xmlns:a16="http://schemas.microsoft.com/office/drawing/2014/main" id="{F63082D9-B057-2DB5-A769-0552637D56B6}"/>
              </a:ext>
            </a:extLst>
          </p:cNvPr>
          <p:cNvSpPr>
            <a:spLocks noGrp="1"/>
          </p:cNvSpPr>
          <p:nvPr>
            <p:ph idx="1"/>
          </p:nvPr>
        </p:nvSpPr>
        <p:spPr/>
        <p:txBody>
          <a:bodyPr>
            <a:normAutofit lnSpcReduction="10000"/>
          </a:bodyPr>
          <a:lstStyle/>
          <a:p>
            <a:r>
              <a:rPr lang="en-US" dirty="0"/>
              <a:t>What Professor Kahneman is calling an intuitive and immediate, that is, an elemental cognitive and affective process, may actually be an instinctual response or an ancestral memory of a highly plastic learned response to the environment that was sculpted into an instinct by way of evolution. </a:t>
            </a:r>
          </a:p>
          <a:p>
            <a:endParaRPr lang="en-US" dirty="0"/>
          </a:p>
          <a:p>
            <a:r>
              <a:rPr lang="en-US" dirty="0"/>
              <a:t>Intuition doesn’t tell us anything useful because intuition itself is poorly understood and might actually be quite different from how it is generally defined as “reaching conclusions based on nonconscious processes of reasoning.” But “plasticity-first models” may help explain the expeditious evolution of behavioral and anatomical changes in higher-order primates and other animals</a:t>
            </a:r>
          </a:p>
          <a:p>
            <a:r>
              <a:rPr lang="en-US" dirty="0"/>
              <a:t>If you’re interested in reading further, please see my book, “Mind Embodied,” for a discussion of “plasticity-first models.”</a:t>
            </a:r>
          </a:p>
          <a:p>
            <a:endParaRPr lang="en-US" dirty="0"/>
          </a:p>
          <a:p>
            <a:endParaRPr lang="en-US" dirty="0"/>
          </a:p>
        </p:txBody>
      </p:sp>
    </p:spTree>
    <p:extLst>
      <p:ext uri="{BB962C8B-B14F-4D97-AF65-F5344CB8AC3E}">
        <p14:creationId xmlns:p14="http://schemas.microsoft.com/office/powerpoint/2010/main" val="2011686378"/>
      </p:ext>
    </p:extLst>
  </p:cSld>
  <p:clrMapOvr>
    <a:masterClrMapping/>
  </p:clrMapOvr>
  <mc:AlternateContent xmlns:mc="http://schemas.openxmlformats.org/markup-compatibility/2006" xmlns:p14="http://schemas.microsoft.com/office/powerpoint/2010/main">
    <mc:Choice Requires="p14">
      <p:transition spd="slow" p14:dur="2000" advTm="63226"/>
    </mc:Choice>
    <mc:Fallback xmlns="">
      <p:transition spd="slow" advTm="63226"/>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7C0BE-0C8B-77FC-6134-C41E41177556}"/>
              </a:ext>
            </a:extLst>
          </p:cNvPr>
          <p:cNvSpPr>
            <a:spLocks noGrp="1"/>
          </p:cNvSpPr>
          <p:nvPr>
            <p:ph type="title"/>
          </p:nvPr>
        </p:nvSpPr>
        <p:spPr/>
        <p:txBody>
          <a:bodyPr/>
          <a:lstStyle/>
          <a:p>
            <a:r>
              <a:rPr lang="en-US" dirty="0"/>
              <a:t>Intuitive and deliberative thought - 3</a:t>
            </a:r>
          </a:p>
        </p:txBody>
      </p:sp>
      <p:sp>
        <p:nvSpPr>
          <p:cNvPr id="3" name="Content Placeholder 2">
            <a:extLst>
              <a:ext uri="{FF2B5EF4-FFF2-40B4-BE49-F238E27FC236}">
                <a16:creationId xmlns:a16="http://schemas.microsoft.com/office/drawing/2014/main" id="{83FAD613-5E5C-23B6-C0C1-DFDA8B24E642}"/>
              </a:ext>
            </a:extLst>
          </p:cNvPr>
          <p:cNvSpPr>
            <a:spLocks noGrp="1"/>
          </p:cNvSpPr>
          <p:nvPr>
            <p:ph idx="1"/>
          </p:nvPr>
        </p:nvSpPr>
        <p:spPr/>
        <p:txBody>
          <a:bodyPr>
            <a:normAutofit/>
          </a:bodyPr>
          <a:lstStyle/>
          <a:p>
            <a:r>
              <a:rPr lang="en-US" dirty="0"/>
              <a:t>Moreover, just because something is immediate doesn’t mean it isn’t deliberative because we often don’t know, understand or recognize in ourselves or others the history of thinking behind a topic or thing that we have been thinking about, or about to think about, as the end stage of some reasoning process. </a:t>
            </a:r>
          </a:p>
          <a:p>
            <a:endParaRPr lang="en-US" dirty="0"/>
          </a:p>
          <a:p>
            <a:r>
              <a:rPr lang="en-US" dirty="0"/>
              <a:t>C. S. Pierce, the American logician, maintained that “intuition” was actually a mirage because all mental action derives from inference and there is no cognitive stage that precedes all others. Since thinking is always thinking in signs (i.e., symbols) according to Pierce, a thought can only be interpreted in what came before it and in what came after it or otherwise it is bereft of any meaning or semantic content. </a:t>
            </a:r>
          </a:p>
          <a:p>
            <a:endParaRPr lang="en-US" dirty="0"/>
          </a:p>
          <a:p>
            <a:endParaRPr lang="en-US" dirty="0"/>
          </a:p>
        </p:txBody>
      </p:sp>
    </p:spTree>
    <p:extLst>
      <p:ext uri="{BB962C8B-B14F-4D97-AF65-F5344CB8AC3E}">
        <p14:creationId xmlns:p14="http://schemas.microsoft.com/office/powerpoint/2010/main" val="3152866025"/>
      </p:ext>
    </p:extLst>
  </p:cSld>
  <p:clrMapOvr>
    <a:masterClrMapping/>
  </p:clrMapOvr>
  <mc:AlternateContent xmlns:mc="http://schemas.openxmlformats.org/markup-compatibility/2006" xmlns:p14="http://schemas.microsoft.com/office/powerpoint/2010/main">
    <mc:Choice Requires="p14">
      <p:transition spd="slow" p14:dur="2000" advTm="58460"/>
    </mc:Choice>
    <mc:Fallback xmlns="">
      <p:transition spd="slow" advTm="5846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6DE07C-9FD8-1A36-A9D4-AE46E18361A9}"/>
              </a:ext>
            </a:extLst>
          </p:cNvPr>
          <p:cNvSpPr>
            <a:spLocks noGrp="1"/>
          </p:cNvSpPr>
          <p:nvPr>
            <p:ph type="title"/>
          </p:nvPr>
        </p:nvSpPr>
        <p:spPr/>
        <p:txBody>
          <a:bodyPr/>
          <a:lstStyle/>
          <a:p>
            <a:r>
              <a:rPr lang="en-US" dirty="0"/>
              <a:t>Intuitive and deliberative thought - 4</a:t>
            </a:r>
          </a:p>
        </p:txBody>
      </p:sp>
      <p:sp>
        <p:nvSpPr>
          <p:cNvPr id="3" name="Content Placeholder 2">
            <a:extLst>
              <a:ext uri="{FF2B5EF4-FFF2-40B4-BE49-F238E27FC236}">
                <a16:creationId xmlns:a16="http://schemas.microsoft.com/office/drawing/2014/main" id="{EEDE0190-E156-7D27-82EE-6B4C7C442E16}"/>
              </a:ext>
            </a:extLst>
          </p:cNvPr>
          <p:cNvSpPr>
            <a:spLocks noGrp="1"/>
          </p:cNvSpPr>
          <p:nvPr>
            <p:ph idx="1"/>
          </p:nvPr>
        </p:nvSpPr>
        <p:spPr/>
        <p:txBody>
          <a:bodyPr>
            <a:normAutofit/>
          </a:bodyPr>
          <a:lstStyle/>
          <a:p>
            <a:r>
              <a:rPr lang="en-US" dirty="0"/>
              <a:t>Indeed, Pierce even had a different take on “introspection” as it is not merely an internal soliloquy with ourselves, but an inference from external, objective knowledge or what he called, “abductive inference,” and in this case, inferences about ourselves and who and what we are.</a:t>
            </a:r>
          </a:p>
          <a:p>
            <a:endParaRPr lang="en-US" dirty="0"/>
          </a:p>
        </p:txBody>
      </p:sp>
    </p:spTree>
    <p:extLst>
      <p:ext uri="{BB962C8B-B14F-4D97-AF65-F5344CB8AC3E}">
        <p14:creationId xmlns:p14="http://schemas.microsoft.com/office/powerpoint/2010/main" val="3073866736"/>
      </p:ext>
    </p:extLst>
  </p:cSld>
  <p:clrMapOvr>
    <a:masterClrMapping/>
  </p:clrMapOvr>
  <mc:AlternateContent xmlns:mc="http://schemas.openxmlformats.org/markup-compatibility/2006" xmlns:p14="http://schemas.microsoft.com/office/powerpoint/2010/main">
    <mc:Choice Requires="p14">
      <p:transition spd="slow" p14:dur="2000" advTm="42395"/>
    </mc:Choice>
    <mc:Fallback xmlns="">
      <p:transition spd="slow" advTm="42395"/>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E7BEB-B304-A3AD-3DC6-8AC734C979F8}"/>
              </a:ext>
            </a:extLst>
          </p:cNvPr>
          <p:cNvSpPr>
            <a:spLocks noGrp="1"/>
          </p:cNvSpPr>
          <p:nvPr>
            <p:ph type="title"/>
          </p:nvPr>
        </p:nvSpPr>
        <p:spPr/>
        <p:txBody>
          <a:bodyPr/>
          <a:lstStyle/>
          <a:p>
            <a:r>
              <a:rPr lang="en-US" dirty="0"/>
              <a:t>TWO major systems of thought - 2</a:t>
            </a:r>
          </a:p>
        </p:txBody>
      </p:sp>
      <p:sp>
        <p:nvSpPr>
          <p:cNvPr id="3" name="Content Placeholder 2">
            <a:extLst>
              <a:ext uri="{FF2B5EF4-FFF2-40B4-BE49-F238E27FC236}">
                <a16:creationId xmlns:a16="http://schemas.microsoft.com/office/drawing/2014/main" id="{7E7EDB58-F7A8-DDB6-5D31-3B66318397D0}"/>
              </a:ext>
            </a:extLst>
          </p:cNvPr>
          <p:cNvSpPr>
            <a:spLocks noGrp="1"/>
          </p:cNvSpPr>
          <p:nvPr>
            <p:ph idx="1"/>
          </p:nvPr>
        </p:nvSpPr>
        <p:spPr/>
        <p:txBody>
          <a:bodyPr/>
          <a:lstStyle/>
          <a:p>
            <a:r>
              <a:rPr lang="en-US" dirty="0"/>
              <a:t>Second, these two systems—pattern-based and rule-based—are spread across multiple “noetic forms” or </a:t>
            </a:r>
            <a:r>
              <a:rPr lang="en-US" i="1" dirty="0"/>
              <a:t>groupings of complex cognitive abilities </a:t>
            </a:r>
            <a:r>
              <a:rPr lang="en-US" dirty="0"/>
              <a:t>including language, number, visuospatial understanding and “image-making,” music, instrumental or physical intelligence, and emotional expression and social understanding.</a:t>
            </a:r>
          </a:p>
          <a:p>
            <a:endParaRPr lang="en-US" dirty="0"/>
          </a:p>
          <a:p>
            <a:r>
              <a:rPr lang="en-US" dirty="0"/>
              <a:t>Indeed, we can get a better sense of these two systems by taking an evolutionary point of view with regard to the origin of these abilities.</a:t>
            </a:r>
          </a:p>
          <a:p>
            <a:endParaRPr lang="en-US" dirty="0"/>
          </a:p>
          <a:p>
            <a:endParaRPr lang="en-US" dirty="0"/>
          </a:p>
        </p:txBody>
      </p:sp>
    </p:spTree>
    <p:extLst>
      <p:ext uri="{BB962C8B-B14F-4D97-AF65-F5344CB8AC3E}">
        <p14:creationId xmlns:p14="http://schemas.microsoft.com/office/powerpoint/2010/main" val="4044838259"/>
      </p:ext>
    </p:extLst>
  </p:cSld>
  <p:clrMapOvr>
    <a:masterClrMapping/>
  </p:clrMapOvr>
  <mc:AlternateContent xmlns:mc="http://schemas.openxmlformats.org/markup-compatibility/2006" xmlns:p14="http://schemas.microsoft.com/office/powerpoint/2010/main">
    <mc:Choice Requires="p14">
      <p:transition spd="slow" p14:dur="2000" advTm="38163"/>
    </mc:Choice>
    <mc:Fallback xmlns="">
      <p:transition spd="slow" advTm="38163"/>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A04CD-80E1-42C4-76F5-32A75A13471D}"/>
              </a:ext>
            </a:extLst>
          </p:cNvPr>
          <p:cNvSpPr>
            <a:spLocks noGrp="1"/>
          </p:cNvSpPr>
          <p:nvPr>
            <p:ph type="title"/>
          </p:nvPr>
        </p:nvSpPr>
        <p:spPr/>
        <p:txBody>
          <a:bodyPr/>
          <a:lstStyle/>
          <a:p>
            <a:r>
              <a:rPr lang="en-US" dirty="0"/>
              <a:t>The evolution of thought</a:t>
            </a:r>
          </a:p>
        </p:txBody>
      </p:sp>
      <p:sp>
        <p:nvSpPr>
          <p:cNvPr id="3" name="Content Placeholder 2">
            <a:extLst>
              <a:ext uri="{FF2B5EF4-FFF2-40B4-BE49-F238E27FC236}">
                <a16:creationId xmlns:a16="http://schemas.microsoft.com/office/drawing/2014/main" id="{1B02E6DA-2765-09C5-3C70-659A8D1786CE}"/>
              </a:ext>
            </a:extLst>
          </p:cNvPr>
          <p:cNvSpPr>
            <a:spLocks noGrp="1"/>
          </p:cNvSpPr>
          <p:nvPr>
            <p:ph idx="1"/>
          </p:nvPr>
        </p:nvSpPr>
        <p:spPr/>
        <p:txBody>
          <a:bodyPr>
            <a:normAutofit/>
          </a:bodyPr>
          <a:lstStyle/>
          <a:p>
            <a:r>
              <a:rPr lang="en-US" dirty="0"/>
              <a:t>Initially, when </a:t>
            </a:r>
            <a:r>
              <a:rPr lang="en-US" i="1" dirty="0"/>
              <a:t>Animalia</a:t>
            </a:r>
            <a:r>
              <a:rPr lang="en-US" dirty="0"/>
              <a:t> first evolved in the sea and on land, a “sensory manifold” emerged with multiple sensory receptors. That is, a </a:t>
            </a:r>
            <a:r>
              <a:rPr lang="en-US" b="1" dirty="0"/>
              <a:t>collective sensorium</a:t>
            </a:r>
            <a:r>
              <a:rPr lang="en-US" dirty="0"/>
              <a:t> of external sensory receptors such as vision, touch, taste, smell, and sound, among others. </a:t>
            </a:r>
          </a:p>
          <a:p>
            <a:endParaRPr lang="en-US" dirty="0"/>
          </a:p>
          <a:p>
            <a:r>
              <a:rPr lang="en-US" dirty="0"/>
              <a:t>To put it another way, to capture all of this information, a sensorium evolved principally around light (electromagnetic radiation), odor (volatile chemical compounds), sound (vibrations propagating as audible waves of pressure through a medium such as a gas or liquid), touch (changes on the surface of the body that are perceived by a system of receptors), and taste (substances that react chemically with receptor cells in the oral cavity). </a:t>
            </a:r>
          </a:p>
          <a:p>
            <a:endParaRPr lang="en-US" dirty="0"/>
          </a:p>
          <a:p>
            <a:endParaRPr lang="en-US" dirty="0"/>
          </a:p>
        </p:txBody>
      </p:sp>
    </p:spTree>
    <p:extLst>
      <p:ext uri="{BB962C8B-B14F-4D97-AF65-F5344CB8AC3E}">
        <p14:creationId xmlns:p14="http://schemas.microsoft.com/office/powerpoint/2010/main" val="745106142"/>
      </p:ext>
    </p:extLst>
  </p:cSld>
  <p:clrMapOvr>
    <a:masterClrMapping/>
  </p:clrMapOvr>
  <mc:AlternateContent xmlns:mc="http://schemas.openxmlformats.org/markup-compatibility/2006" xmlns:p14="http://schemas.microsoft.com/office/powerpoint/2010/main">
    <mc:Choice Requires="p14">
      <p:transition spd="slow" p14:dur="2000" advTm="81429"/>
    </mc:Choice>
    <mc:Fallback xmlns="">
      <p:transition spd="slow" advTm="81429"/>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8C2B53-B080-31AA-0D5C-033A70AAF16A}"/>
              </a:ext>
            </a:extLst>
          </p:cNvPr>
          <p:cNvSpPr>
            <a:spLocks noGrp="1"/>
          </p:cNvSpPr>
          <p:nvPr>
            <p:ph type="title"/>
          </p:nvPr>
        </p:nvSpPr>
        <p:spPr/>
        <p:txBody>
          <a:bodyPr/>
          <a:lstStyle/>
          <a:p>
            <a:r>
              <a:rPr lang="en-US" dirty="0"/>
              <a:t>The evolution of thought - 2</a:t>
            </a:r>
          </a:p>
        </p:txBody>
      </p:sp>
      <p:sp>
        <p:nvSpPr>
          <p:cNvPr id="3" name="Content Placeholder 2">
            <a:extLst>
              <a:ext uri="{FF2B5EF4-FFF2-40B4-BE49-F238E27FC236}">
                <a16:creationId xmlns:a16="http://schemas.microsoft.com/office/drawing/2014/main" id="{F6127AE3-88B5-26D0-DC5A-A301BA3A0AA8}"/>
              </a:ext>
            </a:extLst>
          </p:cNvPr>
          <p:cNvSpPr>
            <a:spLocks noGrp="1"/>
          </p:cNvSpPr>
          <p:nvPr>
            <p:ph idx="1"/>
          </p:nvPr>
        </p:nvSpPr>
        <p:spPr/>
        <p:txBody>
          <a:bodyPr>
            <a:normAutofit/>
          </a:bodyPr>
          <a:lstStyle/>
          <a:p>
            <a:r>
              <a:rPr lang="en-US" dirty="0"/>
              <a:t>That being so, in the larger biological world there are many other kinds of sensory receptors such as </a:t>
            </a:r>
            <a:r>
              <a:rPr lang="en-US" dirty="0" err="1"/>
              <a:t>biosonar</a:t>
            </a:r>
            <a:r>
              <a:rPr lang="en-US" dirty="0"/>
              <a:t>, electroreception, ectohormones, and biological compasses.</a:t>
            </a:r>
          </a:p>
          <a:p>
            <a:endParaRPr lang="en-US" dirty="0"/>
          </a:p>
          <a:p>
            <a:r>
              <a:rPr lang="en-US" dirty="0"/>
              <a:t>Nevertheless, what quickly followed in evolutionary time was a second dual circuit to segregate internal sensation from our sensory receptors, which had fortuitous and interesting consequences. That is, the emergence in an internal mind/brain that could sequence, organize, and possess memory of the past. To be sure, this mind/brain became “embodied” and evolved to reflect similar qualities of the external world, a central feature of biological systems. </a:t>
            </a:r>
          </a:p>
          <a:p>
            <a:endParaRPr lang="en-US" dirty="0"/>
          </a:p>
          <a:p>
            <a:endParaRPr lang="en-US" dirty="0"/>
          </a:p>
        </p:txBody>
      </p:sp>
    </p:spTree>
    <p:extLst>
      <p:ext uri="{BB962C8B-B14F-4D97-AF65-F5344CB8AC3E}">
        <p14:creationId xmlns:p14="http://schemas.microsoft.com/office/powerpoint/2010/main" val="3687100095"/>
      </p:ext>
    </p:extLst>
  </p:cSld>
  <p:clrMapOvr>
    <a:masterClrMapping/>
  </p:clrMapOvr>
  <mc:AlternateContent xmlns:mc="http://schemas.openxmlformats.org/markup-compatibility/2006" xmlns:p14="http://schemas.microsoft.com/office/powerpoint/2010/main">
    <mc:Choice Requires="p14">
      <p:transition spd="slow" p14:dur="2000" advTm="94623"/>
    </mc:Choice>
    <mc:Fallback xmlns="">
      <p:transition spd="slow" advTm="94623"/>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73618A-131C-387F-FD64-4C2468E5A1DD}"/>
              </a:ext>
            </a:extLst>
          </p:cNvPr>
          <p:cNvSpPr>
            <a:spLocks noGrp="1"/>
          </p:cNvSpPr>
          <p:nvPr>
            <p:ph type="title"/>
          </p:nvPr>
        </p:nvSpPr>
        <p:spPr/>
        <p:txBody>
          <a:bodyPr/>
          <a:lstStyle/>
          <a:p>
            <a:r>
              <a:rPr lang="en-US" dirty="0"/>
              <a:t>What Knowledge is Innate In humans?</a:t>
            </a:r>
          </a:p>
        </p:txBody>
      </p:sp>
      <p:sp>
        <p:nvSpPr>
          <p:cNvPr id="3" name="Content Placeholder 2">
            <a:extLst>
              <a:ext uri="{FF2B5EF4-FFF2-40B4-BE49-F238E27FC236}">
                <a16:creationId xmlns:a16="http://schemas.microsoft.com/office/drawing/2014/main" id="{DB9464EF-54F8-A5D3-1E20-90F5A1EBC46F}"/>
              </a:ext>
            </a:extLst>
          </p:cNvPr>
          <p:cNvSpPr>
            <a:spLocks noGrp="1"/>
          </p:cNvSpPr>
          <p:nvPr>
            <p:ph idx="1"/>
          </p:nvPr>
        </p:nvSpPr>
        <p:spPr/>
        <p:txBody>
          <a:bodyPr>
            <a:normAutofit/>
          </a:bodyPr>
          <a:lstStyle/>
          <a:p>
            <a:r>
              <a:rPr lang="en-US" dirty="0"/>
              <a:t>First, let’s step back and ask what do human infants know when they first encounter the world before learning begins? That is, what knowledge is innate in humans and how do they learn about this world of objects, actions, people, places, numbers, and geometry? </a:t>
            </a:r>
          </a:p>
          <a:p>
            <a:endParaRPr lang="en-US" dirty="0"/>
          </a:p>
          <a:p>
            <a:r>
              <a:rPr lang="en-US" dirty="0"/>
              <a:t>And importantly, are these the same core cognitive capacities that exist in all human cultures the world over that empower a newborn infant to acquire a native language and the unique values, skills, and concepts of the culture and society in which s/he was born?</a:t>
            </a:r>
          </a:p>
          <a:p>
            <a:endParaRPr lang="en-US" dirty="0"/>
          </a:p>
        </p:txBody>
      </p:sp>
    </p:spTree>
    <p:extLst>
      <p:ext uri="{BB962C8B-B14F-4D97-AF65-F5344CB8AC3E}">
        <p14:creationId xmlns:p14="http://schemas.microsoft.com/office/powerpoint/2010/main" val="3180695481"/>
      </p:ext>
    </p:extLst>
  </p:cSld>
  <p:clrMapOvr>
    <a:masterClrMapping/>
  </p:clrMapOvr>
  <mc:AlternateContent xmlns:mc="http://schemas.openxmlformats.org/markup-compatibility/2006" xmlns:p14="http://schemas.microsoft.com/office/powerpoint/2010/main">
    <mc:Choice Requires="p14">
      <p:transition spd="slow" p14:dur="2000" advTm="46428"/>
    </mc:Choice>
    <mc:Fallback xmlns="">
      <p:transition spd="slow" advTm="46428"/>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0EF0-4405-5C1E-AFEC-21B590EAD5EE}"/>
              </a:ext>
            </a:extLst>
          </p:cNvPr>
          <p:cNvSpPr>
            <a:spLocks noGrp="1"/>
          </p:cNvSpPr>
          <p:nvPr>
            <p:ph type="title"/>
          </p:nvPr>
        </p:nvSpPr>
        <p:spPr/>
        <p:txBody>
          <a:bodyPr/>
          <a:lstStyle/>
          <a:p>
            <a:r>
              <a:rPr lang="en-US" dirty="0"/>
              <a:t>The evolution of thought - 3</a:t>
            </a:r>
          </a:p>
        </p:txBody>
      </p:sp>
      <p:sp>
        <p:nvSpPr>
          <p:cNvPr id="3" name="Content Placeholder 2">
            <a:extLst>
              <a:ext uri="{FF2B5EF4-FFF2-40B4-BE49-F238E27FC236}">
                <a16:creationId xmlns:a16="http://schemas.microsoft.com/office/drawing/2014/main" id="{B655FC5E-0D82-AB0B-499A-F85859EB236C}"/>
              </a:ext>
            </a:extLst>
          </p:cNvPr>
          <p:cNvSpPr>
            <a:spLocks noGrp="1"/>
          </p:cNvSpPr>
          <p:nvPr>
            <p:ph idx="1"/>
          </p:nvPr>
        </p:nvSpPr>
        <p:spPr/>
        <p:txBody>
          <a:bodyPr/>
          <a:lstStyle/>
          <a:p>
            <a:r>
              <a:rPr lang="en-US" dirty="0"/>
              <a:t>“</a:t>
            </a:r>
            <a:r>
              <a:rPr lang="en-US" dirty="0" err="1"/>
              <a:t>Supramodular</a:t>
            </a:r>
            <a:r>
              <a:rPr lang="en-US" dirty="0"/>
              <a:t>” systems then followed. That is, “cross-modal perception” emerged and connected these independent sensory systems to one another. Here’s an example: “The smell of her perfume was like bright sunshine.” We connect in our minds a odor with a visual sensation.</a:t>
            </a:r>
          </a:p>
          <a:p>
            <a:endParaRPr lang="en-US" dirty="0"/>
          </a:p>
          <a:p>
            <a:r>
              <a:rPr lang="en-US" dirty="0"/>
              <a:t>To be sure, sensory systems do not operate completely independently, but rather sensory information is commingled in the brain and body, a process referred to as cross-modal perception or “synesthesia.” </a:t>
            </a:r>
          </a:p>
          <a:p>
            <a:endParaRPr lang="en-US" dirty="0"/>
          </a:p>
          <a:p>
            <a:endParaRPr lang="en-US" dirty="0"/>
          </a:p>
        </p:txBody>
      </p:sp>
    </p:spTree>
    <p:extLst>
      <p:ext uri="{BB962C8B-B14F-4D97-AF65-F5344CB8AC3E}">
        <p14:creationId xmlns:p14="http://schemas.microsoft.com/office/powerpoint/2010/main" val="2699726147"/>
      </p:ext>
    </p:extLst>
  </p:cSld>
  <p:clrMapOvr>
    <a:masterClrMapping/>
  </p:clrMapOvr>
  <mc:AlternateContent xmlns:mc="http://schemas.openxmlformats.org/markup-compatibility/2006" xmlns:p14="http://schemas.microsoft.com/office/powerpoint/2010/main">
    <mc:Choice Requires="p14">
      <p:transition spd="slow" p14:dur="2000" advTm="51261"/>
    </mc:Choice>
    <mc:Fallback xmlns="">
      <p:transition spd="slow" advTm="51261"/>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AC2049-3A22-38AD-9DF2-62E4AD87191A}"/>
              </a:ext>
            </a:extLst>
          </p:cNvPr>
          <p:cNvSpPr>
            <a:spLocks noGrp="1"/>
          </p:cNvSpPr>
          <p:nvPr>
            <p:ph type="title"/>
          </p:nvPr>
        </p:nvSpPr>
        <p:spPr/>
        <p:txBody>
          <a:bodyPr/>
          <a:lstStyle/>
          <a:p>
            <a:r>
              <a:rPr lang="en-US" dirty="0"/>
              <a:t>The evolution of thought - 4</a:t>
            </a:r>
          </a:p>
        </p:txBody>
      </p:sp>
      <p:sp>
        <p:nvSpPr>
          <p:cNvPr id="3" name="Content Placeholder 2">
            <a:extLst>
              <a:ext uri="{FF2B5EF4-FFF2-40B4-BE49-F238E27FC236}">
                <a16:creationId xmlns:a16="http://schemas.microsoft.com/office/drawing/2014/main" id="{7F2574CD-FFC5-204D-FB9F-6FC0AE1A2674}"/>
              </a:ext>
            </a:extLst>
          </p:cNvPr>
          <p:cNvSpPr>
            <a:spLocks noGrp="1"/>
          </p:cNvSpPr>
          <p:nvPr>
            <p:ph idx="1"/>
          </p:nvPr>
        </p:nvSpPr>
        <p:spPr/>
        <p:txBody>
          <a:bodyPr>
            <a:normAutofit/>
          </a:bodyPr>
          <a:lstStyle/>
          <a:p>
            <a:r>
              <a:rPr lang="en-US" dirty="0"/>
              <a:t>This </a:t>
            </a:r>
            <a:r>
              <a:rPr lang="en-US" dirty="0" err="1"/>
              <a:t>supramodular</a:t>
            </a:r>
            <a:r>
              <a:rPr lang="en-US" dirty="0"/>
              <a:t> system has four defining features: </a:t>
            </a:r>
          </a:p>
          <a:p>
            <a:endParaRPr lang="en-US" dirty="0"/>
          </a:p>
          <a:p>
            <a:pPr marL="457200" lvl="1" indent="0">
              <a:buNone/>
            </a:pPr>
            <a:r>
              <a:rPr lang="en-US" dirty="0"/>
              <a:t>1. The ability to relate sensory qualities across different sensory modalities.</a:t>
            </a:r>
          </a:p>
          <a:p>
            <a:pPr lvl="1"/>
            <a:endParaRPr lang="en-US" dirty="0"/>
          </a:p>
          <a:p>
            <a:pPr marL="457200" lvl="1" indent="0">
              <a:buNone/>
            </a:pPr>
            <a:r>
              <a:rPr lang="en-US" dirty="0"/>
              <a:t>2. The ability to link an inanimate object to an emotion.</a:t>
            </a:r>
          </a:p>
          <a:p>
            <a:pPr lvl="1"/>
            <a:endParaRPr lang="en-US" dirty="0"/>
          </a:p>
          <a:p>
            <a:pPr marL="457200" lvl="1" indent="0">
              <a:buNone/>
            </a:pPr>
            <a:r>
              <a:rPr lang="en-US" dirty="0"/>
              <a:t>3. The ability to associate a sensory quality to an abstract property.</a:t>
            </a:r>
          </a:p>
          <a:p>
            <a:pPr lvl="1"/>
            <a:endParaRPr lang="en-US" dirty="0"/>
          </a:p>
          <a:p>
            <a:pPr marL="457200" lvl="1" indent="0">
              <a:buNone/>
            </a:pPr>
            <a:r>
              <a:rPr lang="en-US" dirty="0"/>
              <a:t>4. The ability to transform or relate one movement or action to another. </a:t>
            </a:r>
          </a:p>
          <a:p>
            <a:endParaRPr lang="en-US" dirty="0"/>
          </a:p>
          <a:p>
            <a:endParaRPr lang="en-US" dirty="0"/>
          </a:p>
        </p:txBody>
      </p:sp>
    </p:spTree>
    <p:extLst>
      <p:ext uri="{BB962C8B-B14F-4D97-AF65-F5344CB8AC3E}">
        <p14:creationId xmlns:p14="http://schemas.microsoft.com/office/powerpoint/2010/main" val="1411736166"/>
      </p:ext>
    </p:extLst>
  </p:cSld>
  <p:clrMapOvr>
    <a:masterClrMapping/>
  </p:clrMapOvr>
  <mc:AlternateContent xmlns:mc="http://schemas.openxmlformats.org/markup-compatibility/2006" xmlns:p14="http://schemas.microsoft.com/office/powerpoint/2010/main">
    <mc:Choice Requires="p14">
      <p:transition spd="slow" p14:dur="2000" advTm="34363"/>
    </mc:Choice>
    <mc:Fallback xmlns="">
      <p:transition spd="slow" advTm="34363"/>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825B0-3565-9610-AE77-0D465760182D}"/>
              </a:ext>
            </a:extLst>
          </p:cNvPr>
          <p:cNvSpPr>
            <a:spLocks noGrp="1"/>
          </p:cNvSpPr>
          <p:nvPr>
            <p:ph type="title"/>
          </p:nvPr>
        </p:nvSpPr>
        <p:spPr/>
        <p:txBody>
          <a:bodyPr/>
          <a:lstStyle/>
          <a:p>
            <a:r>
              <a:rPr lang="en-US" dirty="0"/>
              <a:t>The evolution of thought - 5</a:t>
            </a:r>
          </a:p>
        </p:txBody>
      </p:sp>
      <p:sp>
        <p:nvSpPr>
          <p:cNvPr id="3" name="Content Placeholder 2">
            <a:extLst>
              <a:ext uri="{FF2B5EF4-FFF2-40B4-BE49-F238E27FC236}">
                <a16:creationId xmlns:a16="http://schemas.microsoft.com/office/drawing/2014/main" id="{6FE7DAFD-10E4-BF18-1AB9-2687394BCDF3}"/>
              </a:ext>
            </a:extLst>
          </p:cNvPr>
          <p:cNvSpPr>
            <a:spLocks noGrp="1"/>
          </p:cNvSpPr>
          <p:nvPr>
            <p:ph idx="1"/>
          </p:nvPr>
        </p:nvSpPr>
        <p:spPr/>
        <p:txBody>
          <a:bodyPr>
            <a:normAutofit/>
          </a:bodyPr>
          <a:lstStyle/>
          <a:p>
            <a:r>
              <a:rPr lang="en-US" dirty="0"/>
              <a:t>Subsequently, about 520 million years ago, “perceptual consciousness” appeared. It was eminently useful as it became essentially a </a:t>
            </a:r>
            <a:r>
              <a:rPr lang="en-US" b="1" dirty="0"/>
              <a:t>prediction device</a:t>
            </a:r>
            <a:r>
              <a:rPr lang="en-US" dirty="0"/>
              <a:t> about how to best proceed in an animal’s daily life. </a:t>
            </a:r>
          </a:p>
          <a:p>
            <a:endParaRPr lang="en-US" dirty="0"/>
          </a:p>
          <a:p>
            <a:r>
              <a:rPr lang="en-US" dirty="0"/>
              <a:t>“Conceptual primitives,” as we discussed earlier, then appeared involving an incipient understanding of number, objects (“naive” or folk physics), geometric forms and navigation (geometry of the environment), instrumental actions of agents, and commonsense or “folk psychology” in which social beings are understood as engaging in actions to reach social goals, forming and attending to coalitions, and categorizing oneself and others into groups. </a:t>
            </a:r>
          </a:p>
          <a:p>
            <a:endParaRPr lang="en-US" dirty="0"/>
          </a:p>
          <a:p>
            <a:endParaRPr lang="en-US" dirty="0"/>
          </a:p>
        </p:txBody>
      </p:sp>
    </p:spTree>
    <p:extLst>
      <p:ext uri="{BB962C8B-B14F-4D97-AF65-F5344CB8AC3E}">
        <p14:creationId xmlns:p14="http://schemas.microsoft.com/office/powerpoint/2010/main" val="907763125"/>
      </p:ext>
    </p:extLst>
  </p:cSld>
  <p:clrMapOvr>
    <a:masterClrMapping/>
  </p:clrMapOvr>
  <mc:AlternateContent xmlns:mc="http://schemas.openxmlformats.org/markup-compatibility/2006" xmlns:p14="http://schemas.microsoft.com/office/powerpoint/2010/main">
    <mc:Choice Requires="p14">
      <p:transition spd="slow" p14:dur="2000" advTm="51328"/>
    </mc:Choice>
    <mc:Fallback xmlns="">
      <p:transition spd="slow" advTm="51328"/>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7C2AC5-0A12-75EA-B8B4-CE7E327C38D5}"/>
              </a:ext>
            </a:extLst>
          </p:cNvPr>
          <p:cNvSpPr>
            <a:spLocks noGrp="1"/>
          </p:cNvSpPr>
          <p:nvPr>
            <p:ph type="title"/>
          </p:nvPr>
        </p:nvSpPr>
        <p:spPr/>
        <p:txBody>
          <a:bodyPr/>
          <a:lstStyle/>
          <a:p>
            <a:r>
              <a:rPr lang="en-US" dirty="0"/>
              <a:t>The evolution of thought - 6</a:t>
            </a:r>
          </a:p>
        </p:txBody>
      </p:sp>
      <p:sp>
        <p:nvSpPr>
          <p:cNvPr id="3" name="Content Placeholder 2">
            <a:extLst>
              <a:ext uri="{FF2B5EF4-FFF2-40B4-BE49-F238E27FC236}">
                <a16:creationId xmlns:a16="http://schemas.microsoft.com/office/drawing/2014/main" id="{530B9547-F98E-E9E9-22E9-74ADDB29F8A0}"/>
              </a:ext>
            </a:extLst>
          </p:cNvPr>
          <p:cNvSpPr>
            <a:spLocks noGrp="1"/>
          </p:cNvSpPr>
          <p:nvPr>
            <p:ph idx="1"/>
          </p:nvPr>
        </p:nvSpPr>
        <p:spPr/>
        <p:txBody>
          <a:bodyPr/>
          <a:lstStyle/>
          <a:p>
            <a:r>
              <a:rPr lang="en-US" dirty="0"/>
              <a:t>Coevally, memory (mnemonic) systems began to differentiate into semantic (facts), episodic (events), prospective (future), social, collective (group memory), emotional, numerical, verbal, visuospatial, kinesthetic (movement), and musical memory, further underpinning these noetic forms.</a:t>
            </a:r>
          </a:p>
          <a:p>
            <a:endParaRPr lang="en-US" dirty="0"/>
          </a:p>
          <a:p>
            <a:r>
              <a:rPr lang="en-US" dirty="0"/>
              <a:t>Then, about 350 million years ago, “affective consciousness” appeared in </a:t>
            </a:r>
            <a:r>
              <a:rPr lang="en-US" dirty="0" err="1"/>
              <a:t>tetrapods</a:t>
            </a:r>
            <a:r>
              <a:rPr lang="en-US" dirty="0"/>
              <a:t> (i.e., reptiles, birds, mammals) when early </a:t>
            </a:r>
            <a:r>
              <a:rPr lang="en-US" i="1" dirty="0"/>
              <a:t>Animalia</a:t>
            </a:r>
            <a:r>
              <a:rPr lang="en-US" dirty="0"/>
              <a:t> began to consciously experience affective states. </a:t>
            </a:r>
          </a:p>
          <a:p>
            <a:endParaRPr lang="en-US" dirty="0"/>
          </a:p>
          <a:p>
            <a:endParaRPr lang="en-US" dirty="0"/>
          </a:p>
        </p:txBody>
      </p:sp>
    </p:spTree>
    <p:extLst>
      <p:ext uri="{BB962C8B-B14F-4D97-AF65-F5344CB8AC3E}">
        <p14:creationId xmlns:p14="http://schemas.microsoft.com/office/powerpoint/2010/main" val="2022077422"/>
      </p:ext>
    </p:extLst>
  </p:cSld>
  <p:clrMapOvr>
    <a:masterClrMapping/>
  </p:clrMapOvr>
  <mc:AlternateContent xmlns:mc="http://schemas.openxmlformats.org/markup-compatibility/2006" xmlns:p14="http://schemas.microsoft.com/office/powerpoint/2010/main">
    <mc:Choice Requires="p14">
      <p:transition spd="slow" p14:dur="2000" advTm="61693"/>
    </mc:Choice>
    <mc:Fallback xmlns="">
      <p:transition spd="slow" advTm="61693"/>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A22ED-44C5-82F7-5140-48D2827572BD}"/>
              </a:ext>
            </a:extLst>
          </p:cNvPr>
          <p:cNvSpPr>
            <a:spLocks noGrp="1"/>
          </p:cNvSpPr>
          <p:nvPr>
            <p:ph type="title"/>
          </p:nvPr>
        </p:nvSpPr>
        <p:spPr/>
        <p:txBody>
          <a:bodyPr/>
          <a:lstStyle/>
          <a:p>
            <a:r>
              <a:rPr lang="en-US" dirty="0"/>
              <a:t>The evolution of thought - 7</a:t>
            </a:r>
          </a:p>
        </p:txBody>
      </p:sp>
      <p:sp>
        <p:nvSpPr>
          <p:cNvPr id="3" name="Content Placeholder 2">
            <a:extLst>
              <a:ext uri="{FF2B5EF4-FFF2-40B4-BE49-F238E27FC236}">
                <a16:creationId xmlns:a16="http://schemas.microsoft.com/office/drawing/2014/main" id="{ED6F9BB4-6AEC-95FB-5FC7-CCC86D2111FA}"/>
              </a:ext>
            </a:extLst>
          </p:cNvPr>
          <p:cNvSpPr>
            <a:spLocks noGrp="1"/>
          </p:cNvSpPr>
          <p:nvPr>
            <p:ph idx="1"/>
          </p:nvPr>
        </p:nvSpPr>
        <p:spPr/>
        <p:txBody>
          <a:bodyPr/>
          <a:lstStyle/>
          <a:p>
            <a:r>
              <a:rPr lang="en-US" dirty="0"/>
              <a:t>Biological rhythms, the bedrock of many bodily and nervous system activities, became linked with sound as they were prerequisites for nonverbal behaviors such as aesthetic—”dance-like”—movement as well as music. I have argued elsewhere that the first </a:t>
            </a:r>
            <a:r>
              <a:rPr lang="en-US" b="1" dirty="0"/>
              <a:t>aesthetic impulse</a:t>
            </a:r>
            <a:r>
              <a:rPr lang="en-US" dirty="0"/>
              <a:t> originated in movement.</a:t>
            </a:r>
          </a:p>
          <a:p>
            <a:endParaRPr lang="en-US" dirty="0"/>
          </a:p>
          <a:p>
            <a:r>
              <a:rPr lang="en-US" dirty="0"/>
              <a:t>Organizational and planning abilities emerged enabling animals to anticipate and plan for the future around changing environments and fluctuating climates. </a:t>
            </a:r>
          </a:p>
          <a:p>
            <a:endParaRPr lang="en-US" dirty="0"/>
          </a:p>
          <a:p>
            <a:endParaRPr lang="en-US" dirty="0"/>
          </a:p>
        </p:txBody>
      </p:sp>
    </p:spTree>
    <p:extLst>
      <p:ext uri="{BB962C8B-B14F-4D97-AF65-F5344CB8AC3E}">
        <p14:creationId xmlns:p14="http://schemas.microsoft.com/office/powerpoint/2010/main" val="1754995770"/>
      </p:ext>
    </p:extLst>
  </p:cSld>
  <p:clrMapOvr>
    <a:masterClrMapping/>
  </p:clrMapOvr>
  <mc:AlternateContent xmlns:mc="http://schemas.openxmlformats.org/markup-compatibility/2006" xmlns:p14="http://schemas.microsoft.com/office/powerpoint/2010/main">
    <mc:Choice Requires="p14">
      <p:transition spd="slow" p14:dur="2000" advTm="44766"/>
    </mc:Choice>
    <mc:Fallback xmlns="">
      <p:transition spd="slow" advTm="44766"/>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2E6637-9F3D-ABEC-542B-E7B631E59EF8}"/>
              </a:ext>
            </a:extLst>
          </p:cNvPr>
          <p:cNvSpPr>
            <a:spLocks noGrp="1"/>
          </p:cNvSpPr>
          <p:nvPr>
            <p:ph type="title"/>
          </p:nvPr>
        </p:nvSpPr>
        <p:spPr/>
        <p:txBody>
          <a:bodyPr/>
          <a:lstStyle/>
          <a:p>
            <a:r>
              <a:rPr lang="en-US" dirty="0"/>
              <a:t>The evolution of thought - 8</a:t>
            </a:r>
          </a:p>
        </p:txBody>
      </p:sp>
      <p:sp>
        <p:nvSpPr>
          <p:cNvPr id="3" name="Content Placeholder 2">
            <a:extLst>
              <a:ext uri="{FF2B5EF4-FFF2-40B4-BE49-F238E27FC236}">
                <a16:creationId xmlns:a16="http://schemas.microsoft.com/office/drawing/2014/main" id="{1D0B0D7B-1794-A5FB-7F0F-00DF1C346C09}"/>
              </a:ext>
            </a:extLst>
          </p:cNvPr>
          <p:cNvSpPr>
            <a:spLocks noGrp="1"/>
          </p:cNvSpPr>
          <p:nvPr>
            <p:ph idx="1"/>
          </p:nvPr>
        </p:nvSpPr>
        <p:spPr/>
        <p:txBody>
          <a:bodyPr>
            <a:normAutofit/>
          </a:bodyPr>
          <a:lstStyle/>
          <a:p>
            <a:r>
              <a:rPr lang="en-US" dirty="0"/>
              <a:t>The emergence of full-blown embodied thought followed. Manual dexterity, as well as “tool use” and technology rapidly evolved. Oral and vocal dexterity laid the foundation for complex syntactical speech. </a:t>
            </a:r>
          </a:p>
          <a:p>
            <a:endParaRPr lang="en-US" dirty="0"/>
          </a:p>
          <a:p>
            <a:r>
              <a:rPr lang="en-US" dirty="0"/>
              <a:t>In a similar manner, self-awareness (secondary consciousness) emerged in a subset of mammals and primates, along with the capacity for cognitive and behavioral self-monitoring, enabling robust working memory (what you are currently thinking about right now), metacognition (the ability to reflect on your own thoughts), and metalinguistic awareness or the ability to reflect on your use of words and their meanings.</a:t>
            </a:r>
          </a:p>
          <a:p>
            <a:endParaRPr lang="en-US" dirty="0"/>
          </a:p>
          <a:p>
            <a:endParaRPr lang="en-US" dirty="0"/>
          </a:p>
        </p:txBody>
      </p:sp>
    </p:spTree>
    <p:extLst>
      <p:ext uri="{BB962C8B-B14F-4D97-AF65-F5344CB8AC3E}">
        <p14:creationId xmlns:p14="http://schemas.microsoft.com/office/powerpoint/2010/main" val="3341755889"/>
      </p:ext>
    </p:extLst>
  </p:cSld>
  <p:clrMapOvr>
    <a:masterClrMapping/>
  </p:clrMapOvr>
  <mc:AlternateContent xmlns:mc="http://schemas.openxmlformats.org/markup-compatibility/2006" xmlns:p14="http://schemas.microsoft.com/office/powerpoint/2010/main">
    <mc:Choice Requires="p14">
      <p:transition spd="slow" p14:dur="2000" advTm="63860"/>
    </mc:Choice>
    <mc:Fallback xmlns="">
      <p:transition spd="slow" advTm="6386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CA6221-88D1-EC45-F912-7F029B08C644}"/>
              </a:ext>
            </a:extLst>
          </p:cNvPr>
          <p:cNvSpPr>
            <a:spLocks noGrp="1"/>
          </p:cNvSpPr>
          <p:nvPr>
            <p:ph type="title"/>
          </p:nvPr>
        </p:nvSpPr>
        <p:spPr/>
        <p:txBody>
          <a:bodyPr/>
          <a:lstStyle/>
          <a:p>
            <a:r>
              <a:rPr lang="en-US" dirty="0"/>
              <a:t>Paradigmatic thought</a:t>
            </a:r>
          </a:p>
        </p:txBody>
      </p:sp>
      <p:sp>
        <p:nvSpPr>
          <p:cNvPr id="3" name="Content Placeholder 2">
            <a:extLst>
              <a:ext uri="{FF2B5EF4-FFF2-40B4-BE49-F238E27FC236}">
                <a16:creationId xmlns:a16="http://schemas.microsoft.com/office/drawing/2014/main" id="{B81C25C3-3EAC-41A5-F8AD-EE63AF72CF9B}"/>
              </a:ext>
            </a:extLst>
          </p:cNvPr>
          <p:cNvSpPr>
            <a:spLocks noGrp="1"/>
          </p:cNvSpPr>
          <p:nvPr>
            <p:ph idx="1"/>
          </p:nvPr>
        </p:nvSpPr>
        <p:spPr/>
        <p:txBody>
          <a:bodyPr>
            <a:normAutofit fontScale="92500" lnSpcReduction="10000"/>
          </a:bodyPr>
          <a:lstStyle/>
          <a:p>
            <a:r>
              <a:rPr lang="en-US" dirty="0"/>
              <a:t>“Paradigmatic thought” or categorization of the natural world arose first in the ability to detect patterns (pareidolia) and was one of the essential ways that organisms gained information and acquired knowledge about physical reality. </a:t>
            </a:r>
          </a:p>
          <a:p>
            <a:endParaRPr lang="en-US" dirty="0"/>
          </a:p>
          <a:p>
            <a:r>
              <a:rPr lang="en-US" dirty="0"/>
              <a:t>Much later it became the core of </a:t>
            </a:r>
            <a:r>
              <a:rPr lang="en-US" b="1" dirty="0"/>
              <a:t>image-making or visuospatial thinking </a:t>
            </a:r>
            <a:r>
              <a:rPr lang="en-US" dirty="0"/>
              <a:t>that goes back in modern human history to, at least, 120 thousand years ago based on recent discoveries of human artifacts (“art-like”) in sub-Saharan Africa.</a:t>
            </a:r>
          </a:p>
          <a:p>
            <a:endParaRPr lang="en-US" dirty="0"/>
          </a:p>
          <a:p>
            <a:r>
              <a:rPr lang="en-US" dirty="0"/>
              <a:t>Yet, paradigmatic thought first appeared in the ability to extract statistical regularities from the environment, to extract and parse information into meaningful wholes, as well as predict and generalize from a subset of external stimuli relying on similarity and temporal and spatial contiguity. That is, things that are similar and appear close together in time and space.</a:t>
            </a:r>
          </a:p>
          <a:p>
            <a:endParaRPr lang="en-US" dirty="0"/>
          </a:p>
          <a:p>
            <a:endParaRPr lang="en-US" dirty="0"/>
          </a:p>
        </p:txBody>
      </p:sp>
    </p:spTree>
    <p:extLst>
      <p:ext uri="{BB962C8B-B14F-4D97-AF65-F5344CB8AC3E}">
        <p14:creationId xmlns:p14="http://schemas.microsoft.com/office/powerpoint/2010/main" val="1503866647"/>
      </p:ext>
    </p:extLst>
  </p:cSld>
  <p:clrMapOvr>
    <a:masterClrMapping/>
  </p:clrMapOvr>
  <mc:AlternateContent xmlns:mc="http://schemas.openxmlformats.org/markup-compatibility/2006" xmlns:p14="http://schemas.microsoft.com/office/powerpoint/2010/main">
    <mc:Choice Requires="p14">
      <p:transition spd="slow" p14:dur="2000" advTm="74626"/>
    </mc:Choice>
    <mc:Fallback xmlns="">
      <p:transition spd="slow" advTm="74626"/>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A910A5-7D5E-B3A6-ED9B-833159B5FCCA}"/>
              </a:ext>
            </a:extLst>
          </p:cNvPr>
          <p:cNvSpPr>
            <a:spLocks noGrp="1"/>
          </p:cNvSpPr>
          <p:nvPr>
            <p:ph type="title"/>
          </p:nvPr>
        </p:nvSpPr>
        <p:spPr/>
        <p:txBody>
          <a:bodyPr/>
          <a:lstStyle/>
          <a:p>
            <a:r>
              <a:rPr lang="en-US" dirty="0"/>
              <a:t>Paradigmatic thought - 2</a:t>
            </a:r>
          </a:p>
        </p:txBody>
      </p:sp>
      <p:sp>
        <p:nvSpPr>
          <p:cNvPr id="3" name="Content Placeholder 2">
            <a:extLst>
              <a:ext uri="{FF2B5EF4-FFF2-40B4-BE49-F238E27FC236}">
                <a16:creationId xmlns:a16="http://schemas.microsoft.com/office/drawing/2014/main" id="{D8950792-F8D5-4C19-993C-9C3E3CE8FD12}"/>
              </a:ext>
            </a:extLst>
          </p:cNvPr>
          <p:cNvSpPr>
            <a:spLocks noGrp="1"/>
          </p:cNvSpPr>
          <p:nvPr>
            <p:ph idx="1"/>
          </p:nvPr>
        </p:nvSpPr>
        <p:spPr/>
        <p:txBody>
          <a:bodyPr/>
          <a:lstStyle/>
          <a:p>
            <a:r>
              <a:rPr lang="en-US" dirty="0"/>
              <a:t>This latter associative system—temporal and spatial contiguity—would be useful in unknown and constantly changing environments where humans and other animals could use distorted, degraded, and incomplete information to extract those regularities. To be sure, early </a:t>
            </a:r>
            <a:r>
              <a:rPr lang="en-US" b="1" dirty="0"/>
              <a:t>pareidolia</a:t>
            </a:r>
            <a:r>
              <a:rPr lang="en-US" dirty="0"/>
              <a:t> became a very useful ability in procuring food and tracking other animals, among other things. </a:t>
            </a:r>
          </a:p>
          <a:p>
            <a:endParaRPr lang="en-US" dirty="0"/>
          </a:p>
          <a:p>
            <a:r>
              <a:rPr lang="en-US" dirty="0"/>
              <a:t>Its symbolic precursors—that is, precursors to symbolic thought—included “</a:t>
            </a:r>
            <a:r>
              <a:rPr lang="en-US" b="1" dirty="0"/>
              <a:t>indices</a:t>
            </a:r>
            <a:r>
              <a:rPr lang="en-US" dirty="0"/>
              <a:t>,” or some physical connection to an object such as animal tracks in the snow, as well as “</a:t>
            </a:r>
            <a:r>
              <a:rPr lang="en-US" b="1" dirty="0"/>
              <a:t>icons</a:t>
            </a:r>
            <a:r>
              <a:rPr lang="en-US" dirty="0"/>
              <a:t>” or some likeness or semblance to an object such as a human face in the clouds. Moreover, pattern-seeking or pareidolia was a precursor to </a:t>
            </a:r>
            <a:r>
              <a:rPr lang="en-US" b="1" dirty="0"/>
              <a:t>image-making</a:t>
            </a:r>
            <a:r>
              <a:rPr lang="en-US" dirty="0"/>
              <a:t> and eventually full-blown symbol use. </a:t>
            </a:r>
          </a:p>
        </p:txBody>
      </p:sp>
    </p:spTree>
    <p:extLst>
      <p:ext uri="{BB962C8B-B14F-4D97-AF65-F5344CB8AC3E}">
        <p14:creationId xmlns:p14="http://schemas.microsoft.com/office/powerpoint/2010/main" val="4224837265"/>
      </p:ext>
    </p:extLst>
  </p:cSld>
  <p:clrMapOvr>
    <a:masterClrMapping/>
  </p:clrMapOvr>
  <mc:AlternateContent xmlns:mc="http://schemas.openxmlformats.org/markup-compatibility/2006" xmlns:p14="http://schemas.microsoft.com/office/powerpoint/2010/main">
    <mc:Choice Requires="p14">
      <p:transition spd="slow" p14:dur="2000" advTm="61260"/>
    </mc:Choice>
    <mc:Fallback xmlns="">
      <p:transition spd="slow" advTm="61260"/>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05D41A-B653-549B-B3E3-26201DCC822B}"/>
              </a:ext>
            </a:extLst>
          </p:cNvPr>
          <p:cNvSpPr>
            <a:spLocks noGrp="1"/>
          </p:cNvSpPr>
          <p:nvPr>
            <p:ph type="title"/>
          </p:nvPr>
        </p:nvSpPr>
        <p:spPr/>
        <p:txBody>
          <a:bodyPr/>
          <a:lstStyle/>
          <a:p>
            <a:r>
              <a:rPr lang="en-US" dirty="0"/>
              <a:t>Narrative, Creative, and metaphoric thought</a:t>
            </a:r>
          </a:p>
        </p:txBody>
      </p:sp>
      <p:sp>
        <p:nvSpPr>
          <p:cNvPr id="3" name="Content Placeholder 2">
            <a:extLst>
              <a:ext uri="{FF2B5EF4-FFF2-40B4-BE49-F238E27FC236}">
                <a16:creationId xmlns:a16="http://schemas.microsoft.com/office/drawing/2014/main" id="{EF1D4CEE-D203-C1A0-3D69-2E87DA65AEA6}"/>
              </a:ext>
            </a:extLst>
          </p:cNvPr>
          <p:cNvSpPr>
            <a:spLocks noGrp="1"/>
          </p:cNvSpPr>
          <p:nvPr>
            <p:ph idx="1"/>
          </p:nvPr>
        </p:nvSpPr>
        <p:spPr/>
        <p:txBody>
          <a:bodyPr>
            <a:normAutofit fontScale="92500" lnSpcReduction="10000"/>
          </a:bodyPr>
          <a:lstStyle/>
          <a:p>
            <a:r>
              <a:rPr lang="en-US" dirty="0"/>
              <a:t>On the other hand, </a:t>
            </a:r>
            <a:r>
              <a:rPr lang="en-US" b="1" dirty="0"/>
              <a:t>syntagmatic or narrative thought </a:t>
            </a:r>
            <a:r>
              <a:rPr lang="en-US" dirty="0"/>
              <a:t>or the conveyance and telling of stories, arose first in gesture and then was mapped onto sounds and later accompanied the complex architecture of speech. </a:t>
            </a:r>
          </a:p>
          <a:p>
            <a:endParaRPr lang="en-US" dirty="0"/>
          </a:p>
          <a:p>
            <a:r>
              <a:rPr lang="en-US" b="1" dirty="0"/>
              <a:t>Creative thought</a:t>
            </a:r>
            <a:r>
              <a:rPr lang="en-US" dirty="0"/>
              <a:t>, however, first emerged on the back of the </a:t>
            </a:r>
            <a:r>
              <a:rPr lang="en-US" dirty="0" err="1"/>
              <a:t>supramodular</a:t>
            </a:r>
            <a:r>
              <a:rPr lang="en-US" dirty="0"/>
              <a:t> system. This was the underpinned by </a:t>
            </a:r>
            <a:r>
              <a:rPr lang="en-US" dirty="0" err="1"/>
              <a:t>supramodular</a:t>
            </a:r>
            <a:r>
              <a:rPr lang="en-US" dirty="0"/>
              <a:t> or </a:t>
            </a:r>
            <a:r>
              <a:rPr lang="en-US" b="1" dirty="0"/>
              <a:t>metaphoric thought</a:t>
            </a:r>
            <a:r>
              <a:rPr lang="en-US" dirty="0"/>
              <a:t>, that is, </a:t>
            </a:r>
            <a:r>
              <a:rPr lang="en-US" i="1" dirty="0"/>
              <a:t>the ability to think of one thing in terms of another. </a:t>
            </a:r>
            <a:r>
              <a:rPr lang="en-US" dirty="0"/>
              <a:t>Thus, one might argue that metaphor is the kernel of creative thought. And full-blown creativity emerges out of a matrix of complex activities of the mind, brain, and body (Please see chapter 5, “Thought,” in my book, “Mind Embodied,” for an extended discussion of metaphoric thought).</a:t>
            </a:r>
          </a:p>
          <a:p>
            <a:endParaRPr lang="en-US" dirty="0"/>
          </a:p>
          <a:p>
            <a:r>
              <a:rPr lang="en-US" dirty="0"/>
              <a:t>We call it “metaphorical” or “</a:t>
            </a:r>
            <a:r>
              <a:rPr lang="en-US" dirty="0" err="1"/>
              <a:t>supramodular</a:t>
            </a:r>
            <a:r>
              <a:rPr lang="en-US" dirty="0"/>
              <a:t>”  thought because it involves cross-modal and other kinds of correspondences such as comparing a visual shape or color to an emotion or a balletic movement to a spinning top.</a:t>
            </a:r>
          </a:p>
        </p:txBody>
      </p:sp>
    </p:spTree>
    <p:extLst>
      <p:ext uri="{BB962C8B-B14F-4D97-AF65-F5344CB8AC3E}">
        <p14:creationId xmlns:p14="http://schemas.microsoft.com/office/powerpoint/2010/main" val="4020021879"/>
      </p:ext>
    </p:extLst>
  </p:cSld>
  <p:clrMapOvr>
    <a:masterClrMapping/>
  </p:clrMapOvr>
  <mc:AlternateContent xmlns:mc="http://schemas.openxmlformats.org/markup-compatibility/2006" xmlns:p14="http://schemas.microsoft.com/office/powerpoint/2010/main">
    <mc:Choice Requires="p14">
      <p:transition spd="slow" p14:dur="2000" advTm="99038"/>
    </mc:Choice>
    <mc:Fallback xmlns="">
      <p:transition spd="slow" advTm="99038"/>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02A003-E355-1782-A79E-543765E79DEA}"/>
              </a:ext>
            </a:extLst>
          </p:cNvPr>
          <p:cNvSpPr>
            <a:spLocks noGrp="1"/>
          </p:cNvSpPr>
          <p:nvPr>
            <p:ph idx="1"/>
          </p:nvPr>
        </p:nvSpPr>
        <p:spPr/>
        <p:txBody>
          <a:bodyPr/>
          <a:lstStyle/>
          <a:p>
            <a:r>
              <a:rPr lang="en-US" dirty="0"/>
              <a:t>Later, the default and salience networks evolved for the detection of novelty in the environment—and important aspect of creative thought; the empathy and amygdala circuits for the detection of, and the ability to, respond to feelings; the underlying cerebral architecture for theory of mind—the ability to understand what someone else may be thinking or feeling—as well as further embodiment of thought itself.</a:t>
            </a:r>
          </a:p>
          <a:p>
            <a:endParaRPr lang="en-US" dirty="0"/>
          </a:p>
          <a:p>
            <a:r>
              <a:rPr lang="en-US" dirty="0"/>
              <a:t>Sociality exploded including such key features as social hierarchies, dominance relations, social roles and relations, social understanding, as well as Machiavellian intelligence—the ability to manipulate and influence others—in early hominid (archaic human) cultures. </a:t>
            </a:r>
          </a:p>
          <a:p>
            <a:endParaRPr lang="en-US" dirty="0"/>
          </a:p>
          <a:p>
            <a:endParaRPr lang="en-US" dirty="0"/>
          </a:p>
        </p:txBody>
      </p:sp>
      <p:sp>
        <p:nvSpPr>
          <p:cNvPr id="5" name="Title 4">
            <a:extLst>
              <a:ext uri="{FF2B5EF4-FFF2-40B4-BE49-F238E27FC236}">
                <a16:creationId xmlns:a16="http://schemas.microsoft.com/office/drawing/2014/main" id="{7F1D2025-545E-9F41-A0ED-9B59A01BA999}"/>
              </a:ext>
            </a:extLst>
          </p:cNvPr>
          <p:cNvSpPr>
            <a:spLocks noGrp="1"/>
          </p:cNvSpPr>
          <p:nvPr>
            <p:ph type="title"/>
          </p:nvPr>
        </p:nvSpPr>
        <p:spPr/>
        <p:txBody>
          <a:bodyPr/>
          <a:lstStyle/>
          <a:p>
            <a:r>
              <a:rPr lang="en-US" dirty="0"/>
              <a:t>Narrative, creative, and metaphoric thought - 2</a:t>
            </a:r>
          </a:p>
        </p:txBody>
      </p:sp>
    </p:spTree>
    <p:extLst>
      <p:ext uri="{BB962C8B-B14F-4D97-AF65-F5344CB8AC3E}">
        <p14:creationId xmlns:p14="http://schemas.microsoft.com/office/powerpoint/2010/main" val="177499425"/>
      </p:ext>
    </p:extLst>
  </p:cSld>
  <p:clrMapOvr>
    <a:masterClrMapping/>
  </p:clrMapOvr>
  <mc:AlternateContent xmlns:mc="http://schemas.openxmlformats.org/markup-compatibility/2006" xmlns:p14="http://schemas.microsoft.com/office/powerpoint/2010/main">
    <mc:Choice Requires="p14">
      <p:transition spd="slow" p14:dur="2000" advTm="61393"/>
    </mc:Choice>
    <mc:Fallback xmlns="">
      <p:transition spd="slow" advTm="61393"/>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8E9CF-655D-3596-5578-E3094C45D07B}"/>
              </a:ext>
            </a:extLst>
          </p:cNvPr>
          <p:cNvSpPr>
            <a:spLocks noGrp="1"/>
          </p:cNvSpPr>
          <p:nvPr>
            <p:ph type="title"/>
          </p:nvPr>
        </p:nvSpPr>
        <p:spPr/>
        <p:txBody>
          <a:bodyPr/>
          <a:lstStyle/>
          <a:p>
            <a:r>
              <a:rPr lang="en-US" dirty="0"/>
              <a:t>Conceptual Primitives</a:t>
            </a:r>
          </a:p>
        </p:txBody>
      </p:sp>
      <p:sp>
        <p:nvSpPr>
          <p:cNvPr id="3" name="Content Placeholder 2">
            <a:extLst>
              <a:ext uri="{FF2B5EF4-FFF2-40B4-BE49-F238E27FC236}">
                <a16:creationId xmlns:a16="http://schemas.microsoft.com/office/drawing/2014/main" id="{1BBBE881-4095-72C1-E375-072FA547BB17}"/>
              </a:ext>
            </a:extLst>
          </p:cNvPr>
          <p:cNvSpPr>
            <a:spLocks noGrp="1"/>
          </p:cNvSpPr>
          <p:nvPr>
            <p:ph idx="1"/>
          </p:nvPr>
        </p:nvSpPr>
        <p:spPr/>
        <p:txBody>
          <a:bodyPr>
            <a:normAutofit/>
          </a:bodyPr>
          <a:lstStyle/>
          <a:p>
            <a:r>
              <a:rPr lang="en-US" dirty="0"/>
              <a:t>We group these core abilities, conceptual primitives or “core knowledge” in six (6) major areas: Objects (“naive physics”), actions (“agent-action relations”), people (“folk psychology”), places (“incipient navigational abilities”), number (“</a:t>
            </a:r>
            <a:r>
              <a:rPr lang="en-US" dirty="0" err="1"/>
              <a:t>subitization</a:t>
            </a:r>
            <a:r>
              <a:rPr lang="en-US" dirty="0"/>
              <a:t>” and counting), and geometry (“intuitive geometry and forms”).</a:t>
            </a:r>
          </a:p>
          <a:p>
            <a:pPr marL="0" indent="0">
              <a:buNone/>
            </a:pPr>
            <a:endParaRPr lang="en-US" dirty="0"/>
          </a:p>
          <a:p>
            <a:r>
              <a:rPr lang="en-US" dirty="0"/>
              <a:t>These are the basic cognitive capacities that every human being the world over is born with, excepting severe pathology. And this core knowledge underlies the common-sense knowledge of people of all ages, in all societies, throughout life.</a:t>
            </a:r>
          </a:p>
          <a:p>
            <a:endParaRPr lang="en-US" dirty="0"/>
          </a:p>
          <a:p>
            <a:endParaRPr lang="en-US" dirty="0"/>
          </a:p>
        </p:txBody>
      </p:sp>
    </p:spTree>
    <p:extLst>
      <p:ext uri="{BB962C8B-B14F-4D97-AF65-F5344CB8AC3E}">
        <p14:creationId xmlns:p14="http://schemas.microsoft.com/office/powerpoint/2010/main" val="2190907668"/>
      </p:ext>
    </p:extLst>
  </p:cSld>
  <p:clrMapOvr>
    <a:masterClrMapping/>
  </p:clrMapOvr>
  <mc:AlternateContent xmlns:mc="http://schemas.openxmlformats.org/markup-compatibility/2006" xmlns:p14="http://schemas.microsoft.com/office/powerpoint/2010/main">
    <mc:Choice Requires="p14">
      <p:transition spd="slow" p14:dur="2000" advTm="59626"/>
    </mc:Choice>
    <mc:Fallback xmlns="">
      <p:transition spd="slow" advTm="59626"/>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7F3B5-E4A3-BF1F-1DF3-EF8E7AFF8273}"/>
              </a:ext>
            </a:extLst>
          </p:cNvPr>
          <p:cNvSpPr>
            <a:spLocks noGrp="1"/>
          </p:cNvSpPr>
          <p:nvPr>
            <p:ph type="title"/>
          </p:nvPr>
        </p:nvSpPr>
        <p:spPr/>
        <p:txBody>
          <a:bodyPr/>
          <a:lstStyle/>
          <a:p>
            <a:r>
              <a:rPr lang="en-US" dirty="0"/>
              <a:t>The rule-based system </a:t>
            </a:r>
          </a:p>
        </p:txBody>
      </p:sp>
      <p:sp>
        <p:nvSpPr>
          <p:cNvPr id="3" name="Content Placeholder 2">
            <a:extLst>
              <a:ext uri="{FF2B5EF4-FFF2-40B4-BE49-F238E27FC236}">
                <a16:creationId xmlns:a16="http://schemas.microsoft.com/office/drawing/2014/main" id="{FC97879D-BAEE-E49B-507D-2D5E3E3FD8B5}"/>
              </a:ext>
            </a:extLst>
          </p:cNvPr>
          <p:cNvSpPr>
            <a:spLocks noGrp="1"/>
          </p:cNvSpPr>
          <p:nvPr>
            <p:ph idx="1"/>
          </p:nvPr>
        </p:nvSpPr>
        <p:spPr/>
        <p:txBody>
          <a:bodyPr>
            <a:normAutofit/>
          </a:bodyPr>
          <a:lstStyle/>
          <a:p>
            <a:r>
              <a:rPr lang="en-US" dirty="0"/>
              <a:t>A full rule-based system followed involving manipulations on relations among symbols. That is, that is a combinatorial/componential, hierarchical, and recursive system. </a:t>
            </a:r>
          </a:p>
          <a:p>
            <a:r>
              <a:rPr lang="en-US" dirty="0"/>
              <a:t>Symbols like language can be combined in infinite ways, ordered into complex hierarchies (e.g., word, phrase, sentence, paragraph, chapter), and used recursively. Of the latter, take two syntactic units (read, books), recombine them as one (“Susan reads books”), and recursively combine them again to create hierarchically structured sentences (“Susan reads books that make her smart”).</a:t>
            </a:r>
          </a:p>
          <a:p>
            <a:endParaRPr lang="en-US" dirty="0"/>
          </a:p>
        </p:txBody>
      </p:sp>
    </p:spTree>
    <p:extLst>
      <p:ext uri="{BB962C8B-B14F-4D97-AF65-F5344CB8AC3E}">
        <p14:creationId xmlns:p14="http://schemas.microsoft.com/office/powerpoint/2010/main" val="2286460936"/>
      </p:ext>
    </p:extLst>
  </p:cSld>
  <p:clrMapOvr>
    <a:masterClrMapping/>
  </p:clrMapOvr>
  <mc:AlternateContent xmlns:mc="http://schemas.openxmlformats.org/markup-compatibility/2006" xmlns:p14="http://schemas.microsoft.com/office/powerpoint/2010/main">
    <mc:Choice Requires="p14">
      <p:transition spd="slow" p14:dur="2000" advTm="51528"/>
    </mc:Choice>
    <mc:Fallback xmlns="">
      <p:transition spd="slow" advTm="51528"/>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3777A3-F32C-7EC6-569F-81AB9F7B96ED}"/>
              </a:ext>
            </a:extLst>
          </p:cNvPr>
          <p:cNvSpPr>
            <a:spLocks noGrp="1"/>
          </p:cNvSpPr>
          <p:nvPr>
            <p:ph type="title"/>
          </p:nvPr>
        </p:nvSpPr>
        <p:spPr/>
        <p:txBody>
          <a:bodyPr/>
          <a:lstStyle/>
          <a:p>
            <a:r>
              <a:rPr lang="en-US" dirty="0"/>
              <a:t>The rule-based system - 2</a:t>
            </a:r>
          </a:p>
        </p:txBody>
      </p:sp>
      <p:sp>
        <p:nvSpPr>
          <p:cNvPr id="3" name="Content Placeholder 2">
            <a:extLst>
              <a:ext uri="{FF2B5EF4-FFF2-40B4-BE49-F238E27FC236}">
                <a16:creationId xmlns:a16="http://schemas.microsoft.com/office/drawing/2014/main" id="{B3891054-6112-704B-E27E-BA6A7DC934A5}"/>
              </a:ext>
            </a:extLst>
          </p:cNvPr>
          <p:cNvSpPr>
            <a:spLocks noGrp="1"/>
          </p:cNvSpPr>
          <p:nvPr>
            <p:ph idx="1"/>
          </p:nvPr>
        </p:nvSpPr>
        <p:spPr/>
        <p:txBody>
          <a:bodyPr>
            <a:normAutofit fontScale="92500" lnSpcReduction="10000"/>
          </a:bodyPr>
          <a:lstStyle/>
          <a:p>
            <a:endParaRPr lang="en-US" dirty="0"/>
          </a:p>
          <a:p>
            <a:pPr marL="0" indent="0">
              <a:buNone/>
            </a:pPr>
            <a:r>
              <a:rPr lang="en-US" dirty="0"/>
              <a:t>At a minimum, this rule-based system included:</a:t>
            </a:r>
          </a:p>
          <a:p>
            <a:endParaRPr lang="en-US" dirty="0"/>
          </a:p>
          <a:p>
            <a:pPr marL="457200" indent="-457200">
              <a:buFont typeface="+mj-lt"/>
              <a:buAutoNum type="arabicPeriod"/>
            </a:pPr>
            <a:r>
              <a:rPr lang="en-US" dirty="0"/>
              <a:t>General algorithms or rules</a:t>
            </a:r>
          </a:p>
          <a:p>
            <a:pPr marL="457200" indent="-457200">
              <a:buFont typeface="+mj-lt"/>
              <a:buAutoNum type="arabicPeriod"/>
            </a:pPr>
            <a:r>
              <a:rPr lang="en-US" dirty="0"/>
              <a:t>Cognitive strategies or “heuristics”</a:t>
            </a:r>
          </a:p>
          <a:p>
            <a:pPr marL="457200" indent="-457200">
              <a:buFont typeface="+mj-lt"/>
              <a:buAutoNum type="arabicPeriod"/>
            </a:pPr>
            <a:r>
              <a:rPr lang="en-US" dirty="0"/>
              <a:t>Deductive, inductive, and abductive reasoning</a:t>
            </a:r>
          </a:p>
          <a:p>
            <a:pPr marL="457200" indent="-457200">
              <a:buFont typeface="+mj-lt"/>
              <a:buAutoNum type="arabicPeriod"/>
            </a:pPr>
            <a:r>
              <a:rPr lang="en-US" dirty="0"/>
              <a:t>Causal reasoning including </a:t>
            </a:r>
            <a:r>
              <a:rPr lang="en-US" dirty="0" err="1"/>
              <a:t>protoconditional</a:t>
            </a:r>
            <a:r>
              <a:rPr lang="en-US" dirty="0"/>
              <a:t> inferences (if p, then q), </a:t>
            </a:r>
            <a:r>
              <a:rPr lang="en-US" dirty="0" err="1"/>
              <a:t>protonegation</a:t>
            </a:r>
            <a:r>
              <a:rPr lang="en-US" dirty="0"/>
              <a:t> (if not p, then not q), and the incipient ability to comprehend disjunctive syllogisms (if either p or q is true, and p is false, then q is true)</a:t>
            </a:r>
          </a:p>
          <a:p>
            <a:pPr marL="457200" indent="-457200">
              <a:buFont typeface="+mj-lt"/>
              <a:buAutoNum type="arabicPeriod"/>
            </a:pPr>
            <a:r>
              <a:rPr lang="en-US" dirty="0"/>
              <a:t>Conditional and pragmatic (practical) reasoning</a:t>
            </a:r>
          </a:p>
          <a:p>
            <a:pPr marL="457200" indent="-457200">
              <a:buFont typeface="+mj-lt"/>
              <a:buAutoNum type="arabicPeriod"/>
            </a:pPr>
            <a:r>
              <a:rPr lang="en-US" dirty="0"/>
              <a:t>Categorical and conceptual inference</a:t>
            </a:r>
          </a:p>
          <a:p>
            <a:pPr marL="0" indent="0">
              <a:buNone/>
            </a:pPr>
            <a:endParaRPr lang="en-US" dirty="0"/>
          </a:p>
        </p:txBody>
      </p:sp>
    </p:spTree>
    <p:extLst>
      <p:ext uri="{BB962C8B-B14F-4D97-AF65-F5344CB8AC3E}">
        <p14:creationId xmlns:p14="http://schemas.microsoft.com/office/powerpoint/2010/main" val="4078461126"/>
      </p:ext>
    </p:extLst>
  </p:cSld>
  <p:clrMapOvr>
    <a:masterClrMapping/>
  </p:clrMapOvr>
  <mc:AlternateContent xmlns:mc="http://schemas.openxmlformats.org/markup-compatibility/2006" xmlns:p14="http://schemas.microsoft.com/office/powerpoint/2010/main">
    <mc:Choice Requires="p14">
      <p:transition spd="slow" p14:dur="2000" advTm="63426"/>
    </mc:Choice>
    <mc:Fallback xmlns="">
      <p:transition spd="slow" advTm="63426"/>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38533B-C54D-AE88-ABB0-00A8B6D42D87}"/>
              </a:ext>
            </a:extLst>
          </p:cNvPr>
          <p:cNvSpPr>
            <a:spLocks noGrp="1"/>
          </p:cNvSpPr>
          <p:nvPr>
            <p:ph type="title"/>
          </p:nvPr>
        </p:nvSpPr>
        <p:spPr/>
        <p:txBody>
          <a:bodyPr/>
          <a:lstStyle/>
          <a:p>
            <a:r>
              <a:rPr lang="en-US" dirty="0"/>
              <a:t>The Rule-based system - 3</a:t>
            </a:r>
          </a:p>
        </p:txBody>
      </p:sp>
      <p:sp>
        <p:nvSpPr>
          <p:cNvPr id="3" name="Content Placeholder 2">
            <a:extLst>
              <a:ext uri="{FF2B5EF4-FFF2-40B4-BE49-F238E27FC236}">
                <a16:creationId xmlns:a16="http://schemas.microsoft.com/office/drawing/2014/main" id="{93D1AC66-3AC8-3D2E-5B95-E1FCD49BAF04}"/>
              </a:ext>
            </a:extLst>
          </p:cNvPr>
          <p:cNvSpPr>
            <a:spLocks noGrp="1"/>
          </p:cNvSpPr>
          <p:nvPr>
            <p:ph idx="1"/>
          </p:nvPr>
        </p:nvSpPr>
        <p:spPr/>
        <p:txBody>
          <a:bodyPr>
            <a:normAutofit/>
          </a:bodyPr>
          <a:lstStyle/>
          <a:p>
            <a:pPr marL="457200" indent="-457200">
              <a:buFont typeface="+mj-lt"/>
              <a:buAutoNum type="arabicPeriod" startAt="7"/>
            </a:pPr>
            <a:r>
              <a:rPr lang="en-US" dirty="0"/>
              <a:t>Decision-making</a:t>
            </a:r>
          </a:p>
          <a:p>
            <a:pPr marL="457200" indent="-457200">
              <a:buFont typeface="+mj-lt"/>
              <a:buAutoNum type="arabicPeriod" startAt="7"/>
            </a:pPr>
            <a:endParaRPr lang="en-US" dirty="0"/>
          </a:p>
          <a:p>
            <a:pPr marL="457200" indent="-457200">
              <a:buFont typeface="+mj-lt"/>
              <a:buAutoNum type="arabicPeriod" startAt="7"/>
            </a:pPr>
            <a:r>
              <a:rPr lang="en-US" dirty="0"/>
              <a:t>Reasoning by analogy</a:t>
            </a:r>
          </a:p>
          <a:p>
            <a:pPr marL="457200" indent="-457200">
              <a:buFont typeface="+mj-lt"/>
              <a:buAutoNum type="arabicPeriod" startAt="7"/>
            </a:pPr>
            <a:endParaRPr lang="en-US" dirty="0"/>
          </a:p>
          <a:p>
            <a:pPr marL="457200" indent="-457200">
              <a:buFont typeface="+mj-lt"/>
              <a:buAutoNum type="arabicPeriod" startAt="7"/>
            </a:pPr>
            <a:r>
              <a:rPr lang="en-US" dirty="0"/>
              <a:t>Schemas and scripts for obtaining information about the world and using this information to influence that very world. For example, a child who first learns how to order food in a restaurant.</a:t>
            </a:r>
          </a:p>
          <a:p>
            <a:pPr marL="457200" indent="-457200">
              <a:buFont typeface="+mj-lt"/>
              <a:buAutoNum type="arabicPeriod" startAt="7"/>
            </a:pPr>
            <a:endParaRPr lang="en-US" dirty="0"/>
          </a:p>
          <a:p>
            <a:pPr marL="457200" indent="-457200">
              <a:buFont typeface="+mj-lt"/>
              <a:buAutoNum type="arabicPeriod" startAt="7"/>
            </a:pPr>
            <a:r>
              <a:rPr lang="en-US" dirty="0"/>
              <a:t>Local and global planning</a:t>
            </a:r>
          </a:p>
          <a:p>
            <a:endParaRPr lang="en-US" dirty="0"/>
          </a:p>
        </p:txBody>
      </p:sp>
    </p:spTree>
    <p:extLst>
      <p:ext uri="{BB962C8B-B14F-4D97-AF65-F5344CB8AC3E}">
        <p14:creationId xmlns:p14="http://schemas.microsoft.com/office/powerpoint/2010/main" val="1809757486"/>
      </p:ext>
    </p:extLst>
  </p:cSld>
  <p:clrMapOvr>
    <a:masterClrMapping/>
  </p:clrMapOvr>
  <mc:AlternateContent xmlns:mc="http://schemas.openxmlformats.org/markup-compatibility/2006" xmlns:p14="http://schemas.microsoft.com/office/powerpoint/2010/main">
    <mc:Choice Requires="p14">
      <p:transition spd="slow" p14:dur="2000" advTm="29530"/>
    </mc:Choice>
    <mc:Fallback xmlns="">
      <p:transition spd="slow" advTm="29530"/>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1208A7-17FE-913C-A4FE-E735A4AA353B}"/>
              </a:ext>
            </a:extLst>
          </p:cNvPr>
          <p:cNvSpPr>
            <a:spLocks noGrp="1"/>
          </p:cNvSpPr>
          <p:nvPr>
            <p:ph type="title"/>
          </p:nvPr>
        </p:nvSpPr>
        <p:spPr/>
        <p:txBody>
          <a:bodyPr/>
          <a:lstStyle/>
          <a:p>
            <a:r>
              <a:rPr lang="en-US" dirty="0"/>
              <a:t>The Rule-based system - 4</a:t>
            </a:r>
          </a:p>
        </p:txBody>
      </p:sp>
      <p:sp>
        <p:nvSpPr>
          <p:cNvPr id="3" name="Content Placeholder 2">
            <a:extLst>
              <a:ext uri="{FF2B5EF4-FFF2-40B4-BE49-F238E27FC236}">
                <a16:creationId xmlns:a16="http://schemas.microsoft.com/office/drawing/2014/main" id="{D320B1A9-CA15-B7B3-2AF1-6B63C95B810C}"/>
              </a:ext>
            </a:extLst>
          </p:cNvPr>
          <p:cNvSpPr>
            <a:spLocks noGrp="1"/>
          </p:cNvSpPr>
          <p:nvPr>
            <p:ph idx="1"/>
          </p:nvPr>
        </p:nvSpPr>
        <p:spPr/>
        <p:txBody>
          <a:bodyPr/>
          <a:lstStyle/>
          <a:p>
            <a:pPr marL="457200" indent="-457200">
              <a:buFont typeface="+mj-lt"/>
              <a:buAutoNum type="arabicPeriod" startAt="11"/>
            </a:pPr>
            <a:r>
              <a:rPr lang="en-US" dirty="0"/>
              <a:t>Insight and creative thought</a:t>
            </a:r>
          </a:p>
          <a:p>
            <a:pPr marL="457200" indent="-457200">
              <a:buFont typeface="+mj-lt"/>
              <a:buAutoNum type="arabicPeriod" startAt="11"/>
            </a:pPr>
            <a:endParaRPr lang="en-US" dirty="0"/>
          </a:p>
          <a:p>
            <a:pPr marL="457200" indent="-457200">
              <a:buFont typeface="+mj-lt"/>
              <a:buAutoNum type="arabicPeriod" startAt="11"/>
            </a:pPr>
            <a:r>
              <a:rPr lang="en-US" dirty="0"/>
              <a:t>Wisdom</a:t>
            </a:r>
          </a:p>
          <a:p>
            <a:pPr marL="457200" indent="-457200">
              <a:buFont typeface="+mj-lt"/>
              <a:buAutoNum type="arabicPeriod" startAt="11"/>
            </a:pPr>
            <a:endParaRPr lang="en-US" dirty="0"/>
          </a:p>
          <a:p>
            <a:pPr marL="457200" indent="-457200">
              <a:buFont typeface="+mj-lt"/>
              <a:buAutoNum type="arabicPeriod" startAt="11"/>
            </a:pPr>
            <a:r>
              <a:rPr lang="en-US" dirty="0"/>
              <a:t>Serial understanding to achieve a pre-defined end or praxis</a:t>
            </a:r>
          </a:p>
        </p:txBody>
      </p:sp>
    </p:spTree>
    <p:extLst>
      <p:ext uri="{BB962C8B-B14F-4D97-AF65-F5344CB8AC3E}">
        <p14:creationId xmlns:p14="http://schemas.microsoft.com/office/powerpoint/2010/main" val="2957220195"/>
      </p:ext>
    </p:extLst>
  </p:cSld>
  <p:clrMapOvr>
    <a:masterClrMapping/>
  </p:clrMapOvr>
  <mc:AlternateContent xmlns:mc="http://schemas.openxmlformats.org/markup-compatibility/2006" xmlns:p14="http://schemas.microsoft.com/office/powerpoint/2010/main">
    <mc:Choice Requires="p14">
      <p:transition spd="slow" p14:dur="2000" advTm="32030"/>
    </mc:Choice>
    <mc:Fallback xmlns="">
      <p:transition spd="slow" advTm="32030"/>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EC93E-E082-CB2F-7779-7F5D30F4B4D1}"/>
              </a:ext>
            </a:extLst>
          </p:cNvPr>
          <p:cNvSpPr>
            <a:spLocks noGrp="1"/>
          </p:cNvSpPr>
          <p:nvPr>
            <p:ph type="title"/>
          </p:nvPr>
        </p:nvSpPr>
        <p:spPr/>
        <p:txBody>
          <a:bodyPr/>
          <a:lstStyle/>
          <a:p>
            <a:r>
              <a:rPr lang="en-US" dirty="0"/>
              <a:t>Complexity </a:t>
            </a:r>
          </a:p>
        </p:txBody>
      </p:sp>
      <p:sp>
        <p:nvSpPr>
          <p:cNvPr id="3" name="Content Placeholder 2">
            <a:extLst>
              <a:ext uri="{FF2B5EF4-FFF2-40B4-BE49-F238E27FC236}">
                <a16:creationId xmlns:a16="http://schemas.microsoft.com/office/drawing/2014/main" id="{C4D3B39B-00E5-2B09-5151-B4B8CC9C6863}"/>
              </a:ext>
            </a:extLst>
          </p:cNvPr>
          <p:cNvSpPr>
            <a:spLocks noGrp="1"/>
          </p:cNvSpPr>
          <p:nvPr>
            <p:ph idx="1"/>
          </p:nvPr>
        </p:nvSpPr>
        <p:spPr/>
        <p:txBody>
          <a:bodyPr/>
          <a:lstStyle/>
          <a:p>
            <a:r>
              <a:rPr lang="en-US" dirty="0"/>
              <a:t>Yet, it was not because of any specific ecological niche that humans exploited, but the effect of many complex environments and interactions among archaic and modern humans, not the least of which was the ratcheting effect of rapidly evolving cognitive and affective streams in evolution culminating in complex communal living and the amazing cognitive, creative, and affective skills and abilities of modern humans.</a:t>
            </a:r>
          </a:p>
        </p:txBody>
      </p:sp>
    </p:spTree>
    <p:extLst>
      <p:ext uri="{BB962C8B-B14F-4D97-AF65-F5344CB8AC3E}">
        <p14:creationId xmlns:p14="http://schemas.microsoft.com/office/powerpoint/2010/main" val="464334482"/>
      </p:ext>
    </p:extLst>
  </p:cSld>
  <p:clrMapOvr>
    <a:masterClrMapping/>
  </p:clrMapOvr>
  <mc:AlternateContent xmlns:mc="http://schemas.openxmlformats.org/markup-compatibility/2006" xmlns:p14="http://schemas.microsoft.com/office/powerpoint/2010/main">
    <mc:Choice Requires="p14">
      <p:transition spd="slow" p14:dur="2000" advTm="47095"/>
    </mc:Choice>
    <mc:Fallback xmlns="">
      <p:transition spd="slow" advTm="47095"/>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19B212-18E6-1AC1-5D32-F9494854F583}"/>
              </a:ext>
            </a:extLst>
          </p:cNvPr>
          <p:cNvSpPr>
            <a:spLocks noGrp="1"/>
          </p:cNvSpPr>
          <p:nvPr>
            <p:ph type="title"/>
          </p:nvPr>
        </p:nvSpPr>
        <p:spPr/>
        <p:txBody>
          <a:bodyPr/>
          <a:lstStyle/>
          <a:p>
            <a:r>
              <a:rPr lang="en-US" dirty="0"/>
              <a:t>Objects</a:t>
            </a:r>
          </a:p>
        </p:txBody>
      </p:sp>
      <p:sp>
        <p:nvSpPr>
          <p:cNvPr id="3" name="Content Placeholder 2">
            <a:extLst>
              <a:ext uri="{FF2B5EF4-FFF2-40B4-BE49-F238E27FC236}">
                <a16:creationId xmlns:a16="http://schemas.microsoft.com/office/drawing/2014/main" id="{D89316B5-C8E3-3E44-A8CA-C2A9B17FEF0F}"/>
              </a:ext>
            </a:extLst>
          </p:cNvPr>
          <p:cNvSpPr>
            <a:spLocks noGrp="1"/>
          </p:cNvSpPr>
          <p:nvPr>
            <p:ph idx="1"/>
          </p:nvPr>
        </p:nvSpPr>
        <p:spPr/>
        <p:txBody>
          <a:bodyPr>
            <a:normAutofit/>
          </a:bodyPr>
          <a:lstStyle/>
          <a:p>
            <a:r>
              <a:rPr lang="en-US" dirty="0"/>
              <a:t>Initially, infants are able to organize arrays of objects into bounded, cohesive bodies even before they are able to reach for and manipulate them. As they begin to develop, they are able to track objects even when briefly occluded—a teddy bear disappears momentarily behind a pillow—but not hidden objects of different shapes, colors or textures, although they have memory for those object properties. </a:t>
            </a:r>
          </a:p>
          <a:p>
            <a:endParaRPr lang="en-US" dirty="0"/>
          </a:p>
          <a:p>
            <a:r>
              <a:rPr lang="en-US" dirty="0"/>
              <a:t>Indeed, very early in life human infants already know that the world is made up of objects that move in a coherent manner, do not vanish without reason, occupy space, and cannot be in two different places at the same time. And, even more amazingly, we even share some of these abilities with other species. </a:t>
            </a:r>
          </a:p>
        </p:txBody>
      </p:sp>
    </p:spTree>
    <p:extLst>
      <p:ext uri="{BB962C8B-B14F-4D97-AF65-F5344CB8AC3E}">
        <p14:creationId xmlns:p14="http://schemas.microsoft.com/office/powerpoint/2010/main" val="1351785903"/>
      </p:ext>
    </p:extLst>
  </p:cSld>
  <p:clrMapOvr>
    <a:masterClrMapping/>
  </p:clrMapOvr>
  <mc:AlternateContent xmlns:mc="http://schemas.openxmlformats.org/markup-compatibility/2006" xmlns:p14="http://schemas.microsoft.com/office/powerpoint/2010/main">
    <mc:Choice Requires="p14">
      <p:transition spd="slow" p14:dur="2000" advTm="55195"/>
    </mc:Choice>
    <mc:Fallback xmlns="">
      <p:transition spd="slow" advTm="55195"/>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CC76E-DE9C-6234-2A6B-CB6B06532669}"/>
              </a:ext>
            </a:extLst>
          </p:cNvPr>
          <p:cNvSpPr>
            <a:spLocks noGrp="1"/>
          </p:cNvSpPr>
          <p:nvPr>
            <p:ph type="title"/>
          </p:nvPr>
        </p:nvSpPr>
        <p:spPr/>
        <p:txBody>
          <a:bodyPr/>
          <a:lstStyle/>
          <a:p>
            <a:r>
              <a:rPr lang="en-US" dirty="0"/>
              <a:t>Agent-action</a:t>
            </a:r>
          </a:p>
        </p:txBody>
      </p:sp>
      <p:sp>
        <p:nvSpPr>
          <p:cNvPr id="3" name="Content Placeholder 2">
            <a:extLst>
              <a:ext uri="{FF2B5EF4-FFF2-40B4-BE49-F238E27FC236}">
                <a16:creationId xmlns:a16="http://schemas.microsoft.com/office/drawing/2014/main" id="{2C4A701E-677C-39DB-DAAF-092015D0D12F}"/>
              </a:ext>
            </a:extLst>
          </p:cNvPr>
          <p:cNvSpPr>
            <a:spLocks noGrp="1"/>
          </p:cNvSpPr>
          <p:nvPr>
            <p:ph idx="1"/>
          </p:nvPr>
        </p:nvSpPr>
        <p:spPr/>
        <p:txBody>
          <a:bodyPr>
            <a:normAutofit fontScale="92500"/>
          </a:bodyPr>
          <a:lstStyle/>
          <a:p>
            <a:r>
              <a:rPr lang="en-US" dirty="0"/>
              <a:t>Agents are beings that generate their own motion, causing an action. For instance, human infants understand cause, intention, the effect of action, and the goal. That is, they see the intention behind an object that is pushed, its cause (the person who pushed it), the action of actually pushing an object, and the goal of moving an object across a surface. And they use this knowledge to guide their own incipient action on objects such as pushing a toy train across the floor. They are thus able to understand agents and their actions quickly from birth.</a:t>
            </a:r>
          </a:p>
          <a:p>
            <a:endParaRPr lang="en-US" dirty="0"/>
          </a:p>
          <a:p>
            <a:r>
              <a:rPr lang="en-US" dirty="0"/>
              <a:t>And they use this knowledge to guide their own incipient action on objects—throwing a toy on the floor—as well as the object-directed action of others such as a parent pushing a vacuum around the house. Indeed, these early abilities support the causal reasoning and action planning of school-age children. </a:t>
            </a:r>
          </a:p>
          <a:p>
            <a:endParaRPr lang="en-US" dirty="0"/>
          </a:p>
          <a:p>
            <a:endParaRPr lang="en-US" dirty="0"/>
          </a:p>
        </p:txBody>
      </p:sp>
    </p:spTree>
    <p:extLst>
      <p:ext uri="{BB962C8B-B14F-4D97-AF65-F5344CB8AC3E}">
        <p14:creationId xmlns:p14="http://schemas.microsoft.com/office/powerpoint/2010/main" val="3523084893"/>
      </p:ext>
    </p:extLst>
  </p:cSld>
  <p:clrMapOvr>
    <a:masterClrMapping/>
  </p:clrMapOvr>
  <mc:AlternateContent xmlns:mc="http://schemas.openxmlformats.org/markup-compatibility/2006" xmlns:p14="http://schemas.microsoft.com/office/powerpoint/2010/main">
    <mc:Choice Requires="p14">
      <p:transition spd="slow" p14:dur="2000" advTm="74993"/>
    </mc:Choice>
    <mc:Fallback xmlns="">
      <p:transition spd="slow" advTm="74993"/>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88DB6-6164-2275-ED62-17EED8CE5F43}"/>
              </a:ext>
            </a:extLst>
          </p:cNvPr>
          <p:cNvSpPr>
            <a:spLocks noGrp="1"/>
          </p:cNvSpPr>
          <p:nvPr>
            <p:ph type="title"/>
          </p:nvPr>
        </p:nvSpPr>
        <p:spPr/>
        <p:txBody>
          <a:bodyPr/>
          <a:lstStyle/>
          <a:p>
            <a:r>
              <a:rPr lang="en-US" dirty="0"/>
              <a:t>Social Beings</a:t>
            </a:r>
          </a:p>
        </p:txBody>
      </p:sp>
      <p:sp>
        <p:nvSpPr>
          <p:cNvPr id="3" name="Content Placeholder 2">
            <a:extLst>
              <a:ext uri="{FF2B5EF4-FFF2-40B4-BE49-F238E27FC236}">
                <a16:creationId xmlns:a16="http://schemas.microsoft.com/office/drawing/2014/main" id="{128BD2B9-91C9-6BFF-07DF-B5AAEC5EF7C2}"/>
              </a:ext>
            </a:extLst>
          </p:cNvPr>
          <p:cNvSpPr>
            <a:spLocks noGrp="1"/>
          </p:cNvSpPr>
          <p:nvPr>
            <p:ph idx="1"/>
          </p:nvPr>
        </p:nvSpPr>
        <p:spPr/>
        <p:txBody>
          <a:bodyPr>
            <a:normAutofit/>
          </a:bodyPr>
          <a:lstStyle/>
          <a:p>
            <a:r>
              <a:rPr lang="en-US" dirty="0"/>
              <a:t>The “social system,” as it’s called, characterizes people that inhabit the infant’s social world and share similar experiences and interpersonal engagement. For example, in experimental situations, newborn human infants will spend more time looking at a still face that is looking at them than an identical face looking somewhere else. Indeed, infants learn from the words of others (“No, Johnny”) as well as from their actions including their gestures, and what they are engaged in and attend to. This innate social system provides the basis for later moral and social reasoning. </a:t>
            </a:r>
          </a:p>
          <a:p>
            <a:endParaRPr lang="en-US" dirty="0"/>
          </a:p>
          <a:p>
            <a:r>
              <a:rPr lang="en-US" dirty="0"/>
              <a:t>Nonetheless, young human infants lack a concept of a person as social agent whose behavior is both social and causal and guided by intentional mental states. That appears towards the end of the first year.</a:t>
            </a:r>
          </a:p>
          <a:p>
            <a:endParaRPr lang="en-US" dirty="0"/>
          </a:p>
          <a:p>
            <a:endParaRPr lang="en-US" dirty="0"/>
          </a:p>
        </p:txBody>
      </p:sp>
    </p:spTree>
    <p:extLst>
      <p:ext uri="{BB962C8B-B14F-4D97-AF65-F5344CB8AC3E}">
        <p14:creationId xmlns:p14="http://schemas.microsoft.com/office/powerpoint/2010/main" val="2353319116"/>
      </p:ext>
    </p:extLst>
  </p:cSld>
  <p:clrMapOvr>
    <a:masterClrMapping/>
  </p:clrMapOvr>
  <mc:AlternateContent xmlns:mc="http://schemas.openxmlformats.org/markup-compatibility/2006" xmlns:p14="http://schemas.microsoft.com/office/powerpoint/2010/main">
    <mc:Choice Requires="p14">
      <p:transition spd="slow" p14:dur="2000" advTm="65726"/>
    </mc:Choice>
    <mc:Fallback xmlns="">
      <p:transition spd="slow" advTm="65726"/>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19F699-6DDF-FE33-19BE-217AEBA16548}"/>
              </a:ext>
            </a:extLst>
          </p:cNvPr>
          <p:cNvSpPr>
            <a:spLocks noGrp="1"/>
          </p:cNvSpPr>
          <p:nvPr>
            <p:ph type="title"/>
          </p:nvPr>
        </p:nvSpPr>
        <p:spPr/>
        <p:txBody>
          <a:bodyPr/>
          <a:lstStyle/>
          <a:p>
            <a:r>
              <a:rPr lang="en-US" dirty="0"/>
              <a:t>Places</a:t>
            </a:r>
          </a:p>
        </p:txBody>
      </p:sp>
      <p:sp>
        <p:nvSpPr>
          <p:cNvPr id="3" name="Content Placeholder 2">
            <a:extLst>
              <a:ext uri="{FF2B5EF4-FFF2-40B4-BE49-F238E27FC236}">
                <a16:creationId xmlns:a16="http://schemas.microsoft.com/office/drawing/2014/main" id="{50C609C3-1D95-88B7-11E6-32DF5B1DB9A1}"/>
              </a:ext>
            </a:extLst>
          </p:cNvPr>
          <p:cNvSpPr>
            <a:spLocks noGrp="1"/>
          </p:cNvSpPr>
          <p:nvPr>
            <p:ph idx="1"/>
          </p:nvPr>
        </p:nvSpPr>
        <p:spPr/>
        <p:txBody>
          <a:bodyPr/>
          <a:lstStyle/>
          <a:p>
            <a:r>
              <a:rPr lang="en-US" dirty="0"/>
              <a:t>How do infants learn to navigate the world? Navigation depends on an incipient understanding of the abstract geometric properties of surfaces, the direction and distance those surfaces provide to the infant to travel on, and the navigable environment that a young infant faces. Where am I? Where are other things? And what path will take me from one place here to another place over there?</a:t>
            </a:r>
          </a:p>
        </p:txBody>
      </p:sp>
    </p:spTree>
    <p:extLst>
      <p:ext uri="{BB962C8B-B14F-4D97-AF65-F5344CB8AC3E}">
        <p14:creationId xmlns:p14="http://schemas.microsoft.com/office/powerpoint/2010/main" val="4155503087"/>
      </p:ext>
    </p:extLst>
  </p:cSld>
  <p:clrMapOvr>
    <a:masterClrMapping/>
  </p:clrMapOvr>
  <mc:AlternateContent xmlns:mc="http://schemas.openxmlformats.org/markup-compatibility/2006" xmlns:p14="http://schemas.microsoft.com/office/powerpoint/2010/main">
    <mc:Choice Requires="p14">
      <p:transition spd="slow" p14:dur="2000" advTm="32596"/>
    </mc:Choice>
    <mc:Fallback xmlns="">
      <p:transition spd="slow" advTm="32596"/>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46927-B296-93BB-71BB-3CABFA28F433}"/>
              </a:ext>
            </a:extLst>
          </p:cNvPr>
          <p:cNvSpPr>
            <a:spLocks noGrp="1"/>
          </p:cNvSpPr>
          <p:nvPr>
            <p:ph type="title"/>
          </p:nvPr>
        </p:nvSpPr>
        <p:spPr/>
        <p:txBody>
          <a:bodyPr/>
          <a:lstStyle/>
          <a:p>
            <a:r>
              <a:rPr lang="en-US" dirty="0"/>
              <a:t>Number</a:t>
            </a:r>
          </a:p>
        </p:txBody>
      </p:sp>
      <p:sp>
        <p:nvSpPr>
          <p:cNvPr id="3" name="Content Placeholder 2">
            <a:extLst>
              <a:ext uri="{FF2B5EF4-FFF2-40B4-BE49-F238E27FC236}">
                <a16:creationId xmlns:a16="http://schemas.microsoft.com/office/drawing/2014/main" id="{10A9DEF2-9A26-82E3-0E07-C4FEF9AFF30F}"/>
              </a:ext>
            </a:extLst>
          </p:cNvPr>
          <p:cNvSpPr>
            <a:spLocks noGrp="1"/>
          </p:cNvSpPr>
          <p:nvPr>
            <p:ph idx="1"/>
          </p:nvPr>
        </p:nvSpPr>
        <p:spPr/>
        <p:txBody>
          <a:bodyPr/>
          <a:lstStyle/>
          <a:p>
            <a:r>
              <a:rPr lang="en-US" dirty="0"/>
              <a:t>Early numerical understanding in human infants includes the ability to represent and use numerical magnitudes known as the “approximate number system.” For instance, a young infant can see that this bowl has more cherries than that bowl over there, a numerical ability known as “</a:t>
            </a:r>
            <a:r>
              <a:rPr lang="en-US" dirty="0" err="1"/>
              <a:t>subitization</a:t>
            </a:r>
            <a:r>
              <a:rPr lang="en-US" dirty="0"/>
              <a:t>” or enumeration without counting. This ability is also found in other non-human species.</a:t>
            </a:r>
          </a:p>
          <a:p>
            <a:pPr marL="0" indent="0">
              <a:buNone/>
            </a:pPr>
            <a:endParaRPr lang="en-US" dirty="0"/>
          </a:p>
          <a:p>
            <a:r>
              <a:rPr lang="en-US" dirty="0"/>
              <a:t>This core number system provides the underlying cognitive framework for understanding formal mathematics when the child attends school and begins to use words to count. </a:t>
            </a:r>
          </a:p>
          <a:p>
            <a:endParaRPr lang="en-US" dirty="0"/>
          </a:p>
          <a:p>
            <a:endParaRPr lang="en-US" dirty="0"/>
          </a:p>
        </p:txBody>
      </p:sp>
    </p:spTree>
    <p:extLst>
      <p:ext uri="{BB962C8B-B14F-4D97-AF65-F5344CB8AC3E}">
        <p14:creationId xmlns:p14="http://schemas.microsoft.com/office/powerpoint/2010/main" val="1960466558"/>
      </p:ext>
    </p:extLst>
  </p:cSld>
  <p:clrMapOvr>
    <a:masterClrMapping/>
  </p:clrMapOvr>
  <mc:AlternateContent xmlns:mc="http://schemas.openxmlformats.org/markup-compatibility/2006" xmlns:p14="http://schemas.microsoft.com/office/powerpoint/2010/main">
    <mc:Choice Requires="p14">
      <p:transition spd="slow" p14:dur="2000" advTm="51661"/>
    </mc:Choice>
    <mc:Fallback xmlns="">
      <p:transition spd="slow" advTm="51661"/>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BA5E8-8609-C9EB-4456-CC0511E71D7E}"/>
              </a:ext>
            </a:extLst>
          </p:cNvPr>
          <p:cNvSpPr>
            <a:spLocks noGrp="1"/>
          </p:cNvSpPr>
          <p:nvPr>
            <p:ph type="title"/>
          </p:nvPr>
        </p:nvSpPr>
        <p:spPr/>
        <p:txBody>
          <a:bodyPr/>
          <a:lstStyle/>
          <a:p>
            <a:r>
              <a:rPr lang="en-US" dirty="0"/>
              <a:t>Geometry (forms)</a:t>
            </a:r>
          </a:p>
        </p:txBody>
      </p:sp>
      <p:sp>
        <p:nvSpPr>
          <p:cNvPr id="3" name="Content Placeholder 2">
            <a:extLst>
              <a:ext uri="{FF2B5EF4-FFF2-40B4-BE49-F238E27FC236}">
                <a16:creationId xmlns:a16="http://schemas.microsoft.com/office/drawing/2014/main" id="{4EC0D1C9-F183-C228-7C12-95497ACE3900}"/>
              </a:ext>
            </a:extLst>
          </p:cNvPr>
          <p:cNvSpPr>
            <a:spLocks noGrp="1"/>
          </p:cNvSpPr>
          <p:nvPr>
            <p:ph idx="1"/>
          </p:nvPr>
        </p:nvSpPr>
        <p:spPr/>
        <p:txBody>
          <a:bodyPr/>
          <a:lstStyle/>
          <a:p>
            <a:r>
              <a:rPr lang="en-US" dirty="0"/>
              <a:t>The form system originates in an ancient core system for perceiving, tracking, categorizing, and reasoning about the form and diverse functions of natural objects. These natural objects include natural objects such as plants as well as the form and functions of human artifacts. And it culminates in learning formal geometry in the school years.</a:t>
            </a:r>
          </a:p>
        </p:txBody>
      </p:sp>
    </p:spTree>
    <p:extLst>
      <p:ext uri="{BB962C8B-B14F-4D97-AF65-F5344CB8AC3E}">
        <p14:creationId xmlns:p14="http://schemas.microsoft.com/office/powerpoint/2010/main" val="3726515083"/>
      </p:ext>
    </p:extLst>
  </p:cSld>
  <p:clrMapOvr>
    <a:masterClrMapping/>
  </p:clrMapOvr>
  <mc:AlternateContent xmlns:mc="http://schemas.openxmlformats.org/markup-compatibility/2006" xmlns:p14="http://schemas.microsoft.com/office/powerpoint/2010/main">
    <mc:Choice Requires="p14">
      <p:transition spd="slow" p14:dur="2000" advTm="34530"/>
    </mc:Choice>
    <mc:Fallback xmlns="">
      <p:transition spd="slow" advTm="34530"/>
    </mc:Fallback>
  </mc:AlternateContent>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Vapor Trail</Template>
  <TotalTime>767</TotalTime>
  <Words>3497</Words>
  <Application>Microsoft Macintosh PowerPoint</Application>
  <PresentationFormat>Widescreen</PresentationFormat>
  <Paragraphs>154</Paragraphs>
  <Slides>34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34</vt:i4>
      </vt:variant>
    </vt:vector>
  </HeadingPairs>
  <TitlesOfParts>
    <vt:vector size="37" baseType="lpstr">
      <vt:lpstr>Arial</vt:lpstr>
      <vt:lpstr>Century Gothic</vt:lpstr>
      <vt:lpstr>Vapor Trail</vt:lpstr>
      <vt:lpstr>The Origins of Creative Thought</vt:lpstr>
      <vt:lpstr>What Knowledge is Innate In humans?</vt:lpstr>
      <vt:lpstr>Conceptual Primitives</vt:lpstr>
      <vt:lpstr>Objects</vt:lpstr>
      <vt:lpstr>Agent-action</vt:lpstr>
      <vt:lpstr>Social Beings</vt:lpstr>
      <vt:lpstr>Places</vt:lpstr>
      <vt:lpstr>Number</vt:lpstr>
      <vt:lpstr>Geometry (forms)</vt:lpstr>
      <vt:lpstr>The beginnings of language</vt:lpstr>
      <vt:lpstr>The beginnings of Language - 2</vt:lpstr>
      <vt:lpstr>Two major systems of thought</vt:lpstr>
      <vt:lpstr>Intuitive and Deliberative thought</vt:lpstr>
      <vt:lpstr>Intuitive and Deliberative Thought - 2</vt:lpstr>
      <vt:lpstr>Intuitive and deliberative thought - 3</vt:lpstr>
      <vt:lpstr>Intuitive and deliberative thought - 4</vt:lpstr>
      <vt:lpstr>TWO major systems of thought - 2</vt:lpstr>
      <vt:lpstr>The evolution of thought</vt:lpstr>
      <vt:lpstr>The evolution of thought - 2</vt:lpstr>
      <vt:lpstr>The evolution of thought - 3</vt:lpstr>
      <vt:lpstr>The evolution of thought - 4</vt:lpstr>
      <vt:lpstr>The evolution of thought - 5</vt:lpstr>
      <vt:lpstr>The evolution of thought - 6</vt:lpstr>
      <vt:lpstr>The evolution of thought - 7</vt:lpstr>
      <vt:lpstr>The evolution of thought - 8</vt:lpstr>
      <vt:lpstr>Paradigmatic thought</vt:lpstr>
      <vt:lpstr>Paradigmatic thought - 2</vt:lpstr>
      <vt:lpstr>Narrative, Creative, and metaphoric thought</vt:lpstr>
      <vt:lpstr>Narrative, creative, and metaphoric thought - 2</vt:lpstr>
      <vt:lpstr>The rule-based system </vt:lpstr>
      <vt:lpstr>The rule-based system - 2</vt:lpstr>
      <vt:lpstr>The Rule-based system - 3</vt:lpstr>
      <vt:lpstr>The Rule-based system - 4</vt:lpstr>
      <vt:lpstr>Complexity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Origins of Creative Thought</dc:title>
  <dc:creator>Dr. Jay Seitz</dc:creator>
  <cp:lastModifiedBy>Jay Seitz</cp:lastModifiedBy>
  <cp:revision>9</cp:revision>
  <dcterms:created xsi:type="dcterms:W3CDTF">2023-08-15T21:02:29Z</dcterms:created>
  <dcterms:modified xsi:type="dcterms:W3CDTF">2025-05-17T16:37:18Z</dcterms:modified>
</cp:coreProperties>
</file>