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5"/>
  </p:notesMasterIdLst>
  <p:sldIdLst>
    <p:sldId id="256" r:id="rId2"/>
    <p:sldId id="257" r:id="rId3"/>
    <p:sldId id="258" r:id="rId4"/>
    <p:sldId id="259" r:id="rId5"/>
    <p:sldId id="260" r:id="rId6"/>
    <p:sldId id="261" r:id="rId7"/>
    <p:sldId id="263" r:id="rId8"/>
    <p:sldId id="264" r:id="rId9"/>
    <p:sldId id="265" r:id="rId10"/>
    <p:sldId id="272" r:id="rId11"/>
    <p:sldId id="273" r:id="rId12"/>
    <p:sldId id="274" r:id="rId13"/>
    <p:sldId id="275" r:id="rId14"/>
    <p:sldId id="280" r:id="rId15"/>
    <p:sldId id="276" r:id="rId16"/>
    <p:sldId id="281" r:id="rId17"/>
    <p:sldId id="282" r:id="rId18"/>
    <p:sldId id="266" r:id="rId19"/>
    <p:sldId id="267" r:id="rId20"/>
    <p:sldId id="268" r:id="rId21"/>
    <p:sldId id="269" r:id="rId22"/>
    <p:sldId id="270" r:id="rId23"/>
    <p:sldId id="271"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737"/>
    <p:restoredTop sz="94694"/>
  </p:normalViewPr>
  <p:slideViewPr>
    <p:cSldViewPr snapToGrid="0">
      <p:cViewPr varScale="1">
        <p:scale>
          <a:sx n="107" d="100"/>
          <a:sy n="107" d="100"/>
        </p:scale>
        <p:origin x="496" y="4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51E02A-0CFB-4F44-820E-20B2D73C62FE}" type="datetimeFigureOut">
              <a:rPr lang="en-US" smtClean="0"/>
              <a:t>5/16/25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64A4DC-A7A1-8243-B79B-CC509EA397EA}" type="slidenum">
              <a:rPr lang="en-US" smtClean="0"/>
              <a:t>‹#›</a:t>
            </a:fld>
            <a:endParaRPr lang="en-US" dirty="0"/>
          </a:p>
        </p:txBody>
      </p:sp>
    </p:spTree>
    <p:extLst>
      <p:ext uri="{BB962C8B-B14F-4D97-AF65-F5344CB8AC3E}">
        <p14:creationId xmlns:p14="http://schemas.microsoft.com/office/powerpoint/2010/main" val="1558483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64A4DC-A7A1-8243-B79B-CC509EA397EA}" type="slidenum">
              <a:rPr lang="en-US" smtClean="0"/>
              <a:t>23</a:t>
            </a:fld>
            <a:endParaRPr lang="en-US" dirty="0"/>
          </a:p>
        </p:txBody>
      </p:sp>
    </p:spTree>
    <p:extLst>
      <p:ext uri="{BB962C8B-B14F-4D97-AF65-F5344CB8AC3E}">
        <p14:creationId xmlns:p14="http://schemas.microsoft.com/office/powerpoint/2010/main" val="22949701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a:pPr/>
              <a:t>5/16/25</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a:pPr/>
              <a:t>5/16/25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a:pPr/>
              <a:t>5/16/25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a:pPr/>
              <a:t>5/16/25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a:pPr/>
              <a:t>5/16/25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a:pPr/>
              <a:t>5/16/25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a:pPr/>
              <a:t>5/16/25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a:pPr/>
              <a:t>5/16/25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a:pPr/>
              <a:t>5/16/25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a:t>5/16/25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a:pPr/>
              <a:t>5/16/25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a:t>5/16/25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a:pPr/>
              <a:t>5/16/25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a:pPr/>
              <a:t>5/16/25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a:pPr/>
              <a:t>5/16/25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a:pPr/>
              <a:t>5/16/25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a:pPr/>
              <a:t>5/16/25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a:pPr/>
              <a:t>5/16/25</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health.gov.au/topics/private-health-insurance/private-health-insurance-reforms/natural-therapies-review-2019-20" TargetMode="External"/><Relationship Id="rId2" Type="http://schemas.openxmlformats.org/officeDocument/2006/relationships/hyperlink" Target="https://www.cochranelibrary.com/"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emf"/><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16.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031C6-2664-4749-2A12-2E9F7D1814AB}"/>
              </a:ext>
            </a:extLst>
          </p:cNvPr>
          <p:cNvSpPr>
            <a:spLocks noGrp="1"/>
          </p:cNvSpPr>
          <p:nvPr>
            <p:ph type="ctrTitle"/>
          </p:nvPr>
        </p:nvSpPr>
        <p:spPr/>
        <p:txBody>
          <a:bodyPr/>
          <a:lstStyle/>
          <a:p>
            <a:r>
              <a:rPr lang="en-US" dirty="0"/>
              <a:t>Trauma</a:t>
            </a:r>
          </a:p>
        </p:txBody>
      </p:sp>
      <p:sp>
        <p:nvSpPr>
          <p:cNvPr id="3" name="Subtitle 2">
            <a:extLst>
              <a:ext uri="{FF2B5EF4-FFF2-40B4-BE49-F238E27FC236}">
                <a16:creationId xmlns:a16="http://schemas.microsoft.com/office/drawing/2014/main" id="{9B21B835-00E7-81CD-33AD-062E7D66E2C2}"/>
              </a:ext>
            </a:extLst>
          </p:cNvPr>
          <p:cNvSpPr>
            <a:spLocks noGrp="1"/>
          </p:cNvSpPr>
          <p:nvPr>
            <p:ph type="subTitle" idx="1"/>
          </p:nvPr>
        </p:nvSpPr>
        <p:spPr/>
        <p:txBody>
          <a:bodyPr/>
          <a:lstStyle/>
          <a:p>
            <a:r>
              <a:rPr lang="en-US" dirty="0"/>
              <a:t>What is Trauma?</a:t>
            </a:r>
          </a:p>
          <a:p>
            <a:r>
              <a:rPr lang="en-US" dirty="0"/>
              <a:t>Dr. Jay Seitz</a:t>
            </a:r>
          </a:p>
        </p:txBody>
      </p:sp>
    </p:spTree>
    <p:extLst>
      <p:ext uri="{BB962C8B-B14F-4D97-AF65-F5344CB8AC3E}">
        <p14:creationId xmlns:p14="http://schemas.microsoft.com/office/powerpoint/2010/main" val="104709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015F8-F237-F108-50F1-B3ED96EB9A80}"/>
              </a:ext>
            </a:extLst>
          </p:cNvPr>
          <p:cNvSpPr>
            <a:spLocks noGrp="1"/>
          </p:cNvSpPr>
          <p:nvPr>
            <p:ph type="title"/>
          </p:nvPr>
        </p:nvSpPr>
        <p:spPr/>
        <p:txBody>
          <a:bodyPr/>
          <a:lstStyle/>
          <a:p>
            <a:r>
              <a:rPr lang="en-US" dirty="0"/>
              <a:t>Somatic Psychology</a:t>
            </a:r>
          </a:p>
        </p:txBody>
      </p:sp>
      <p:sp>
        <p:nvSpPr>
          <p:cNvPr id="3" name="Content Placeholder 2">
            <a:extLst>
              <a:ext uri="{FF2B5EF4-FFF2-40B4-BE49-F238E27FC236}">
                <a16:creationId xmlns:a16="http://schemas.microsoft.com/office/drawing/2014/main" id="{0D73A1A9-587D-2EAC-0430-64FFC279BBC4}"/>
              </a:ext>
            </a:extLst>
          </p:cNvPr>
          <p:cNvSpPr>
            <a:spLocks noGrp="1"/>
          </p:cNvSpPr>
          <p:nvPr>
            <p:ph idx="1"/>
          </p:nvPr>
        </p:nvSpPr>
        <p:spPr/>
        <p:txBody>
          <a:bodyPr>
            <a:normAutofit fontScale="92500"/>
          </a:bodyPr>
          <a:lstStyle/>
          <a:p>
            <a:r>
              <a:rPr lang="en-US" dirty="0"/>
              <a:t>“Encoded in the viscera” is a reference to the notion that the mind, brain, and body are intimately related.</a:t>
            </a:r>
          </a:p>
          <a:p>
            <a:r>
              <a:rPr lang="en-US" dirty="0"/>
              <a:t>For instance, </a:t>
            </a:r>
            <a:r>
              <a:rPr lang="en-US" b="1" dirty="0"/>
              <a:t>somatic psychology </a:t>
            </a:r>
            <a:r>
              <a:rPr lang="en-US" dirty="0"/>
              <a:t>is a form of treatment that focuses on somatic experience—incorporating therapeutic approaches to the body—and seeks to ameliorate mental and physical injury and trauma through body awareness and movement. Thus, it theorizes that ”trauma” is stored in the body.</a:t>
            </a:r>
          </a:p>
          <a:p>
            <a:r>
              <a:rPr lang="en-US" dirty="0"/>
              <a:t>What does that mean? Anxiety, depression and post-traumatic stress disorder (PTSD) can be triggered by daily stress responses of the mind-brain-body. </a:t>
            </a:r>
          </a:p>
        </p:txBody>
      </p:sp>
    </p:spTree>
    <p:extLst>
      <p:ext uri="{BB962C8B-B14F-4D97-AF65-F5344CB8AC3E}">
        <p14:creationId xmlns:p14="http://schemas.microsoft.com/office/powerpoint/2010/main" val="3736709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EEA7E-6EFF-73DF-F678-DFC6BD027A53}"/>
              </a:ext>
            </a:extLst>
          </p:cNvPr>
          <p:cNvSpPr>
            <a:spLocks noGrp="1"/>
          </p:cNvSpPr>
          <p:nvPr>
            <p:ph type="title"/>
          </p:nvPr>
        </p:nvSpPr>
        <p:spPr/>
        <p:txBody>
          <a:bodyPr/>
          <a:lstStyle/>
          <a:p>
            <a:r>
              <a:rPr lang="en-US" dirty="0"/>
              <a:t>Somatic Psychology</a:t>
            </a:r>
          </a:p>
        </p:txBody>
      </p:sp>
      <p:sp>
        <p:nvSpPr>
          <p:cNvPr id="3" name="Content Placeholder 2">
            <a:extLst>
              <a:ext uri="{FF2B5EF4-FFF2-40B4-BE49-F238E27FC236}">
                <a16:creationId xmlns:a16="http://schemas.microsoft.com/office/drawing/2014/main" id="{180739D2-EB5F-E671-C499-E8284DBE4CEF}"/>
              </a:ext>
            </a:extLst>
          </p:cNvPr>
          <p:cNvSpPr>
            <a:spLocks noGrp="1"/>
          </p:cNvSpPr>
          <p:nvPr>
            <p:ph idx="1"/>
          </p:nvPr>
        </p:nvSpPr>
        <p:spPr/>
        <p:txBody>
          <a:bodyPr>
            <a:normAutofit lnSpcReduction="10000"/>
          </a:bodyPr>
          <a:lstStyle/>
          <a:p>
            <a:r>
              <a:rPr lang="en-US" dirty="0"/>
              <a:t>Freud postulated that unconscious memories of sexual and physical abuse in early childhood—that is, repressed in the unconscious—were a necessary precondition for psychoneuroses. </a:t>
            </a:r>
            <a:r>
              <a:rPr lang="en-US" b="1" dirty="0"/>
              <a:t>But there is no scientific evidence that individuals “repress” early experiences in memory (i.e., the brain).</a:t>
            </a:r>
          </a:p>
          <a:p>
            <a:r>
              <a:rPr lang="en-US" dirty="0"/>
              <a:t>But </a:t>
            </a:r>
            <a:r>
              <a:rPr lang="en-US" b="1" dirty="0"/>
              <a:t>somatic experiencing </a:t>
            </a:r>
            <a:r>
              <a:rPr lang="en-US" dirty="0"/>
              <a:t>focuses on the interoceptive, kinesthetic or proprioceptive senses, which may help resolve symptoms of chronic and traumatic stress. This bottom-up approach attempts to target the neurobiological consequences of traumatic events and recalibrate the dysregulation of bodily responses.</a:t>
            </a:r>
          </a:p>
          <a:p>
            <a:endParaRPr lang="en-US" dirty="0"/>
          </a:p>
        </p:txBody>
      </p:sp>
    </p:spTree>
    <p:extLst>
      <p:ext uri="{BB962C8B-B14F-4D97-AF65-F5344CB8AC3E}">
        <p14:creationId xmlns:p14="http://schemas.microsoft.com/office/powerpoint/2010/main" val="2932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ADCC1-E292-BCEC-4A0F-E86D5A918AE0}"/>
              </a:ext>
            </a:extLst>
          </p:cNvPr>
          <p:cNvSpPr>
            <a:spLocks noGrp="1"/>
          </p:cNvSpPr>
          <p:nvPr>
            <p:ph type="title"/>
          </p:nvPr>
        </p:nvSpPr>
        <p:spPr/>
        <p:txBody>
          <a:bodyPr/>
          <a:lstStyle/>
          <a:p>
            <a:r>
              <a:rPr lang="en-US" dirty="0"/>
              <a:t>Natural Body Therapies</a:t>
            </a:r>
          </a:p>
        </p:txBody>
      </p:sp>
      <p:pic>
        <p:nvPicPr>
          <p:cNvPr id="5" name="Content Placeholder 4">
            <a:extLst>
              <a:ext uri="{FF2B5EF4-FFF2-40B4-BE49-F238E27FC236}">
                <a16:creationId xmlns:a16="http://schemas.microsoft.com/office/drawing/2014/main" id="{A016FFA6-5EE8-B932-3A17-0EC0E854B3AB}"/>
              </a:ext>
            </a:extLst>
          </p:cNvPr>
          <p:cNvPicPr>
            <a:picLocks noGrp="1" noChangeAspect="1"/>
          </p:cNvPicPr>
          <p:nvPr>
            <p:ph idx="1"/>
          </p:nvPr>
        </p:nvPicPr>
        <p:blipFill>
          <a:blip r:embed="rId2"/>
          <a:stretch>
            <a:fillRect/>
          </a:stretch>
        </p:blipFill>
        <p:spPr>
          <a:xfrm>
            <a:off x="1416581" y="2465395"/>
            <a:ext cx="2344579" cy="3317875"/>
          </a:xfrm>
        </p:spPr>
      </p:pic>
      <p:sp>
        <p:nvSpPr>
          <p:cNvPr id="7" name="TextBox 6">
            <a:extLst>
              <a:ext uri="{FF2B5EF4-FFF2-40B4-BE49-F238E27FC236}">
                <a16:creationId xmlns:a16="http://schemas.microsoft.com/office/drawing/2014/main" id="{677FC6BB-416B-8230-3318-A5D53D1F44E5}"/>
              </a:ext>
            </a:extLst>
          </p:cNvPr>
          <p:cNvSpPr txBox="1"/>
          <p:nvPr/>
        </p:nvSpPr>
        <p:spPr>
          <a:xfrm>
            <a:off x="3900668" y="2693171"/>
            <a:ext cx="7454096" cy="3139321"/>
          </a:xfrm>
          <a:prstGeom prst="rect">
            <a:avLst/>
          </a:prstGeom>
          <a:noFill/>
        </p:spPr>
        <p:txBody>
          <a:bodyPr wrap="square">
            <a:spAutoFit/>
          </a:bodyPr>
          <a:lstStyle/>
          <a:p>
            <a:r>
              <a:rPr lang="en-US" dirty="0"/>
              <a:t>ABSTRACT (2019): One of the most effective ways to relieve stress, irrational thoughts, and negative feelings—as well as alleviate many kinds of medical conditions—is making use of so-called “body therapies.” Sports and dance are the most common examples, but there are many others. Instructed therapies such as the Alexander technique, the Feldenkrais method of body awareness, and Pilates all work the body systematically through the mind-brain-body matrix. So, does the many varieties of therapeutic massage and Yoga as well as other Eastern practices such as Tai chi and buteyko or the use of breathing exercises. I examine these various natural body therapies relying on published reviews from the Cochrane Reviews and the Australian Government Department of Health Review of Natural Therapies.</a:t>
            </a:r>
          </a:p>
        </p:txBody>
      </p:sp>
    </p:spTree>
    <p:extLst>
      <p:ext uri="{BB962C8B-B14F-4D97-AF65-F5344CB8AC3E}">
        <p14:creationId xmlns:p14="http://schemas.microsoft.com/office/powerpoint/2010/main" val="2979972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2175E-7C1C-9795-DA30-28CB4E7BF9CB}"/>
              </a:ext>
            </a:extLst>
          </p:cNvPr>
          <p:cNvSpPr>
            <a:spLocks noGrp="1"/>
          </p:cNvSpPr>
          <p:nvPr>
            <p:ph type="title"/>
          </p:nvPr>
        </p:nvSpPr>
        <p:spPr/>
        <p:txBody>
          <a:bodyPr/>
          <a:lstStyle/>
          <a:p>
            <a:r>
              <a:rPr lang="en-US" dirty="0"/>
              <a:t>Somatic Psychology</a:t>
            </a:r>
          </a:p>
        </p:txBody>
      </p:sp>
      <p:sp>
        <p:nvSpPr>
          <p:cNvPr id="3" name="Content Placeholder 2">
            <a:extLst>
              <a:ext uri="{FF2B5EF4-FFF2-40B4-BE49-F238E27FC236}">
                <a16:creationId xmlns:a16="http://schemas.microsoft.com/office/drawing/2014/main" id="{478F89C6-FB78-3C30-6C14-5083A606C791}"/>
              </a:ext>
            </a:extLst>
          </p:cNvPr>
          <p:cNvSpPr>
            <a:spLocks noGrp="1"/>
          </p:cNvSpPr>
          <p:nvPr>
            <p:ph idx="1"/>
          </p:nvPr>
        </p:nvSpPr>
        <p:spPr/>
        <p:txBody>
          <a:bodyPr>
            <a:normAutofit/>
          </a:bodyPr>
          <a:lstStyle/>
          <a:p>
            <a:r>
              <a:rPr lang="en-US" dirty="0"/>
              <a:t>The Cochrane Library is a collection of databases in medicine and other healthcare specialties consisting of well-conducted controlled trials. Cochrane Reviews: </a:t>
            </a:r>
            <a:r>
              <a:rPr lang="en-US" dirty="0">
                <a:hlinkClick r:id="rId2"/>
              </a:rPr>
              <a:t>https://www.cochranelibrary.com</a:t>
            </a:r>
            <a:endParaRPr lang="en-US" dirty="0"/>
          </a:p>
          <a:p>
            <a:r>
              <a:rPr lang="en-US" dirty="0"/>
              <a:t>The review of alternative healthcare modalities assessed the clinical effectiveness of various alternative therapies. Australian Government Department of Health and Aged Care: </a:t>
            </a:r>
            <a:r>
              <a:rPr lang="en-US" dirty="0">
                <a:hlinkClick r:id="rId3"/>
              </a:rPr>
              <a:t>https://www.health.gov.au/topics/private-health-insurance/private-health-insurance-reforms/natural-therapies-review-2019-20</a:t>
            </a:r>
            <a:endParaRPr lang="en-US" dirty="0"/>
          </a:p>
          <a:p>
            <a:pPr marL="0" indent="0">
              <a:buNone/>
            </a:pPr>
            <a:endParaRPr lang="en-US" dirty="0"/>
          </a:p>
        </p:txBody>
      </p:sp>
    </p:spTree>
    <p:extLst>
      <p:ext uri="{BB962C8B-B14F-4D97-AF65-F5344CB8AC3E}">
        <p14:creationId xmlns:p14="http://schemas.microsoft.com/office/powerpoint/2010/main" val="2351114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83EEE-9F0A-D6CD-E360-256486607E0B}"/>
              </a:ext>
            </a:extLst>
          </p:cNvPr>
          <p:cNvSpPr>
            <a:spLocks noGrp="1"/>
          </p:cNvSpPr>
          <p:nvPr>
            <p:ph type="title"/>
          </p:nvPr>
        </p:nvSpPr>
        <p:spPr/>
        <p:txBody>
          <a:bodyPr>
            <a:normAutofit fontScale="90000"/>
          </a:bodyPr>
          <a:lstStyle/>
          <a:p>
            <a:r>
              <a:rPr lang="en-US" dirty="0"/>
              <a:t>“I move, therefore I am”</a:t>
            </a:r>
            <a:br>
              <a:rPr lang="en-US" dirty="0"/>
            </a:br>
            <a:r>
              <a:rPr lang="en-US" b="1" dirty="0"/>
              <a:t>Psychology Today</a:t>
            </a:r>
            <a:r>
              <a:rPr lang="en-US" dirty="0"/>
              <a:t>, March/April, 1993</a:t>
            </a:r>
          </a:p>
        </p:txBody>
      </p:sp>
      <p:pic>
        <p:nvPicPr>
          <p:cNvPr id="5" name="Content Placeholder 4">
            <a:extLst>
              <a:ext uri="{FF2B5EF4-FFF2-40B4-BE49-F238E27FC236}">
                <a16:creationId xmlns:a16="http://schemas.microsoft.com/office/drawing/2014/main" id="{F54FDB90-2C97-D7DE-200C-DD698357232A}"/>
              </a:ext>
            </a:extLst>
          </p:cNvPr>
          <p:cNvPicPr>
            <a:picLocks noGrp="1" noChangeAspect="1"/>
          </p:cNvPicPr>
          <p:nvPr>
            <p:ph idx="1"/>
          </p:nvPr>
        </p:nvPicPr>
        <p:blipFill>
          <a:blip r:embed="rId2"/>
          <a:stretch>
            <a:fillRect/>
          </a:stretch>
        </p:blipFill>
        <p:spPr>
          <a:xfrm>
            <a:off x="4814094" y="2557463"/>
            <a:ext cx="2563812" cy="33178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93126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39" name="Picture 38">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7" name="Rectangle 56">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1" name="Picture 40">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42" name="Picture 41">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58" name="Straight Connector 57">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59" name="Rectangle 58">
            <a:extLst>
              <a:ext uri="{FF2B5EF4-FFF2-40B4-BE49-F238E27FC236}">
                <a16:creationId xmlns:a16="http://schemas.microsoft.com/office/drawing/2014/main" id="{BC004D7F-4B2C-49DD-84E7-6685948CA6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E4929BB6-2614-469C-B2DC-14288A41EE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29962" cy="6856214"/>
            <a:chOff x="-15736" y="0"/>
            <a:chExt cx="12229962" cy="6856214"/>
          </a:xfrm>
        </p:grpSpPr>
        <p:pic>
          <p:nvPicPr>
            <p:cNvPr id="49" name="Picture 48">
              <a:extLst>
                <a:ext uri="{FF2B5EF4-FFF2-40B4-BE49-F238E27FC236}">
                  <a16:creationId xmlns:a16="http://schemas.microsoft.com/office/drawing/2014/main" id="{0F9303EB-6869-4D98-89A4-11F721A73C2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61" name="Rectangle 60">
              <a:extLst>
                <a:ext uri="{FF2B5EF4-FFF2-40B4-BE49-F238E27FC236}">
                  <a16:creationId xmlns:a16="http://schemas.microsoft.com/office/drawing/2014/main" id="{B0B2CEAC-0FA7-40BF-AFDC-86D21BF94F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1" name="Picture 50">
              <a:extLst>
                <a:ext uri="{FF2B5EF4-FFF2-40B4-BE49-F238E27FC236}">
                  <a16:creationId xmlns:a16="http://schemas.microsoft.com/office/drawing/2014/main" id="{CFC5E682-2A3D-4D7E-A460-0164698D2CB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62" name="Picture 61">
              <a:extLst>
                <a:ext uri="{FF2B5EF4-FFF2-40B4-BE49-F238E27FC236}">
                  <a16:creationId xmlns:a16="http://schemas.microsoft.com/office/drawing/2014/main" id="{48343B0D-4B8E-48D5-940C-60507FF4371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58D9D7FF-C267-46DA-6406-2D95DBF28C52}"/>
              </a:ext>
            </a:extLst>
          </p:cNvPr>
          <p:cNvSpPr>
            <a:spLocks noGrp="1"/>
          </p:cNvSpPr>
          <p:nvPr>
            <p:ph type="title"/>
          </p:nvPr>
        </p:nvSpPr>
        <p:spPr>
          <a:xfrm>
            <a:off x="1072267" y="1041401"/>
            <a:ext cx="6528018" cy="2345264"/>
          </a:xfrm>
        </p:spPr>
        <p:txBody>
          <a:bodyPr vert="horz" lIns="91440" tIns="45720" rIns="91440" bIns="45720" rtlCol="0" anchor="b">
            <a:normAutofit/>
          </a:bodyPr>
          <a:lstStyle/>
          <a:p>
            <a:r>
              <a:rPr lang="en-US" sz="5400">
                <a:solidFill>
                  <a:srgbClr val="262626"/>
                </a:solidFill>
              </a:rPr>
              <a:t>The Bodily Basis of Thought</a:t>
            </a:r>
          </a:p>
        </p:txBody>
      </p:sp>
      <p:sp>
        <p:nvSpPr>
          <p:cNvPr id="9" name="Content Placeholder 8">
            <a:extLst>
              <a:ext uri="{FF2B5EF4-FFF2-40B4-BE49-F238E27FC236}">
                <a16:creationId xmlns:a16="http://schemas.microsoft.com/office/drawing/2014/main" id="{39E452C3-C554-A7EF-52D3-1E112D6378CD}"/>
              </a:ext>
            </a:extLst>
          </p:cNvPr>
          <p:cNvSpPr>
            <a:spLocks noGrp="1"/>
          </p:cNvSpPr>
          <p:nvPr>
            <p:ph idx="1"/>
          </p:nvPr>
        </p:nvSpPr>
        <p:spPr>
          <a:xfrm>
            <a:off x="1072267" y="3657596"/>
            <a:ext cx="6528018" cy="1949701"/>
          </a:xfrm>
        </p:spPr>
        <p:txBody>
          <a:bodyPr vert="horz" lIns="91440" tIns="45720" rIns="91440" bIns="45720" rtlCol="0" anchor="t">
            <a:normAutofit fontScale="77500" lnSpcReduction="20000"/>
          </a:bodyPr>
          <a:lstStyle/>
          <a:p>
            <a:pPr marL="0" indent="0">
              <a:buNone/>
            </a:pPr>
            <a:r>
              <a:rPr lang="en-US" sz="2100" kern="1200" cap="none" dirty="0">
                <a:solidFill>
                  <a:srgbClr val="000000"/>
                </a:solidFill>
                <a:effectLst/>
                <a:latin typeface="+mn-lt"/>
                <a:ea typeface="+mn-ea"/>
                <a:cs typeface="+mn-cs"/>
              </a:rPr>
              <a:t>We don’t simply inhabit our bodies; we use them to think with. That is to say, thinking is an embodied activity. Although humans may be best characterized as symbol-using organisms, symbol use itself is structured by perceptual and action systems that occur in both artifactual contexts and natural environments. </a:t>
            </a:r>
          </a:p>
          <a:p>
            <a:pPr marL="0" indent="0">
              <a:buNone/>
            </a:pPr>
            <a:r>
              <a:rPr lang="en-US" sz="2100" kern="1200" cap="none" dirty="0">
                <a:solidFill>
                  <a:srgbClr val="000000"/>
                </a:solidFill>
                <a:effectLst/>
                <a:latin typeface="+mn-lt"/>
                <a:ea typeface="+mn-ea"/>
                <a:cs typeface="+mn-cs"/>
              </a:rPr>
              <a:t>Indeed, even human consciousness may arise not just from some novel feature of human brains, but by way of the body's awareness of itself through its exteroceptive and proprioceptive senses. </a:t>
            </a:r>
            <a:r>
              <a:rPr lang="en-US" sz="2100" dirty="0">
                <a:solidFill>
                  <a:srgbClr val="000000"/>
                </a:solidFill>
              </a:rPr>
              <a:t>Or, to</a:t>
            </a:r>
            <a:r>
              <a:rPr lang="en-US" sz="2100" kern="1200" cap="none" dirty="0">
                <a:solidFill>
                  <a:srgbClr val="000000"/>
                </a:solidFill>
                <a:effectLst/>
                <a:latin typeface="+mn-lt"/>
                <a:ea typeface="+mn-ea"/>
                <a:cs typeface="+mn-cs"/>
              </a:rPr>
              <a:t> put it another way, the body structures thought as much as cognition shapes bodily experiences.</a:t>
            </a:r>
          </a:p>
          <a:p>
            <a:pPr marL="0" indent="0" algn="ctr">
              <a:buNone/>
            </a:pPr>
            <a:endParaRPr lang="en-US" sz="2100" kern="1200" cap="none" dirty="0">
              <a:solidFill>
                <a:srgbClr val="000000"/>
              </a:solidFill>
              <a:effectLst/>
              <a:latin typeface="+mn-lt"/>
              <a:ea typeface="+mn-ea"/>
              <a:cs typeface="+mn-cs"/>
            </a:endParaRPr>
          </a:p>
        </p:txBody>
      </p:sp>
      <p:cxnSp>
        <p:nvCxnSpPr>
          <p:cNvPr id="54" name="Straight Connector 53">
            <a:extLst>
              <a:ext uri="{FF2B5EF4-FFF2-40B4-BE49-F238E27FC236}">
                <a16:creationId xmlns:a16="http://schemas.microsoft.com/office/drawing/2014/main" id="{0EE67EC5-3FEB-443B-8CD7-446D2BBA8D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08045" y="3541181"/>
            <a:ext cx="6492240" cy="0"/>
          </a:xfrm>
          <a:prstGeom prst="line">
            <a:avLst/>
          </a:prstGeom>
        </p:spPr>
        <p:style>
          <a:lnRef idx="2">
            <a:schemeClr val="accent1"/>
          </a:lnRef>
          <a:fillRef idx="0">
            <a:schemeClr val="accent1"/>
          </a:fillRef>
          <a:effectRef idx="1">
            <a:schemeClr val="accent1"/>
          </a:effectRef>
          <a:fontRef idx="minor">
            <a:schemeClr val="tx1"/>
          </a:fontRef>
        </p:style>
      </p:cxnSp>
      <p:sp>
        <p:nvSpPr>
          <p:cNvPr id="56" name="Rectangle 55">
            <a:extLst>
              <a:ext uri="{FF2B5EF4-FFF2-40B4-BE49-F238E27FC236}">
                <a16:creationId xmlns:a16="http://schemas.microsoft.com/office/drawing/2014/main" id="{D98D9C15-E7B4-462B-9B16-D45AA97C11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4662" y="1092200"/>
            <a:ext cx="3059206"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402912F9-804A-1EE6-9C63-08445F718226}"/>
              </a:ext>
            </a:extLst>
          </p:cNvPr>
          <p:cNvPicPr>
            <a:picLocks noChangeAspect="1"/>
          </p:cNvPicPr>
          <p:nvPr/>
        </p:nvPicPr>
        <p:blipFill>
          <a:blip r:embed="rId7"/>
          <a:stretch>
            <a:fillRect/>
          </a:stretch>
        </p:blipFill>
        <p:spPr>
          <a:xfrm>
            <a:off x="8374701" y="1474113"/>
            <a:ext cx="2433793" cy="3730970"/>
          </a:xfrm>
          <a:prstGeom prst="rect">
            <a:avLst/>
          </a:prstGeom>
        </p:spPr>
      </p:pic>
    </p:spTree>
    <p:extLst>
      <p:ext uri="{BB962C8B-B14F-4D97-AF65-F5344CB8AC3E}">
        <p14:creationId xmlns:p14="http://schemas.microsoft.com/office/powerpoint/2010/main" val="4180245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33F0879-3DA0-4CB8-B35E-A0AD4255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24D2183-F388-476E-92A9-D6639D69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43462E7-1698-4B21-BE89-AEFAC7C2F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4093132-3C9B-94E9-B0BA-7481F1E3435A}"/>
              </a:ext>
            </a:extLst>
          </p:cNvPr>
          <p:cNvSpPr>
            <a:spLocks noGrp="1"/>
          </p:cNvSpPr>
          <p:nvPr>
            <p:ph type="title"/>
          </p:nvPr>
        </p:nvSpPr>
        <p:spPr>
          <a:xfrm>
            <a:off x="929140" y="972766"/>
            <a:ext cx="2835464" cy="1254868"/>
          </a:xfrm>
        </p:spPr>
        <p:txBody>
          <a:bodyPr anchor="b">
            <a:normAutofit/>
          </a:bodyPr>
          <a:lstStyle/>
          <a:p>
            <a:pPr>
              <a:lnSpc>
                <a:spcPct val="90000"/>
              </a:lnSpc>
            </a:pPr>
            <a:r>
              <a:rPr lang="en-US" sz="2800">
                <a:solidFill>
                  <a:srgbClr val="262626"/>
                </a:solidFill>
              </a:rPr>
              <a:t>Dalcroze, the Body, Movement and Musicality</a:t>
            </a:r>
          </a:p>
        </p:txBody>
      </p:sp>
      <p:sp>
        <p:nvSpPr>
          <p:cNvPr id="9" name="Content Placeholder 8">
            <a:extLst>
              <a:ext uri="{FF2B5EF4-FFF2-40B4-BE49-F238E27FC236}">
                <a16:creationId xmlns:a16="http://schemas.microsoft.com/office/drawing/2014/main" id="{FAF0A8DB-F844-ED8A-032B-CF9CF6D0026E}"/>
              </a:ext>
            </a:extLst>
          </p:cNvPr>
          <p:cNvSpPr>
            <a:spLocks noGrp="1"/>
          </p:cNvSpPr>
          <p:nvPr>
            <p:ph idx="1"/>
          </p:nvPr>
        </p:nvSpPr>
        <p:spPr>
          <a:xfrm>
            <a:off x="929141" y="2430471"/>
            <a:ext cx="2835464" cy="3552039"/>
          </a:xfrm>
        </p:spPr>
        <p:txBody>
          <a:bodyPr>
            <a:normAutofit fontScale="70000" lnSpcReduction="20000"/>
          </a:bodyPr>
          <a:lstStyle/>
          <a:p>
            <a:r>
              <a:rPr lang="en-US" sz="1800" b="1" dirty="0">
                <a:solidFill>
                  <a:srgbClr val="262626"/>
                </a:solidFill>
              </a:rPr>
              <a:t>Abstract: </a:t>
            </a:r>
            <a:r>
              <a:rPr lang="en-US" sz="1800" dirty="0">
                <a:solidFill>
                  <a:srgbClr val="262626"/>
                </a:solidFill>
              </a:rPr>
              <a:t>What forms the basis of musical expressivity? The Swiss composer and music educator, Emile Jaques-Dalcroze, believed that bodily processes, rhythm, and physical motion were the basis of musical expressivity and music pedagogy. We can rephrase his emphasis on the synergy between bodily and musical processes into a question: How does the body contribute to thought and musical understanding, in particular? We review recent theory and research on the bodily and brain basis of musical expression and find ample support for his seminal views. It thus appears that </a:t>
            </a:r>
            <a:r>
              <a:rPr lang="en-US" sz="1800" dirty="0" err="1">
                <a:solidFill>
                  <a:srgbClr val="262626"/>
                </a:solidFill>
              </a:rPr>
              <a:t>Dalcroze</a:t>
            </a:r>
            <a:r>
              <a:rPr lang="en-US" sz="1800" dirty="0">
                <a:solidFill>
                  <a:srgbClr val="262626"/>
                </a:solidFill>
              </a:rPr>
              <a:t> was onto something essential to musical thought and expression.</a:t>
            </a:r>
          </a:p>
        </p:txBody>
      </p:sp>
      <p:sp useBgFill="1">
        <p:nvSpPr>
          <p:cNvPr id="18" name="Rectangle 17">
            <a:extLst>
              <a:ext uri="{FF2B5EF4-FFF2-40B4-BE49-F238E27FC236}">
                <a16:creationId xmlns:a16="http://schemas.microsoft.com/office/drawing/2014/main" id="{6C22FCAC-D7EC-4A52-B153-FF761E223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A695C50-BFEE-234C-7517-5D3EA41F1786}"/>
              </a:ext>
            </a:extLst>
          </p:cNvPr>
          <p:cNvPicPr>
            <a:picLocks noChangeAspect="1"/>
          </p:cNvPicPr>
          <p:nvPr/>
        </p:nvPicPr>
        <p:blipFill>
          <a:blip r:embed="rId3"/>
          <a:stretch>
            <a:fillRect/>
          </a:stretch>
        </p:blipFill>
        <p:spPr>
          <a:xfrm>
            <a:off x="6622347" y="609602"/>
            <a:ext cx="3725166" cy="5587749"/>
          </a:xfrm>
          <a:prstGeom prst="rect">
            <a:avLst/>
          </a:prstGeom>
        </p:spPr>
      </p:pic>
    </p:spTree>
    <p:extLst>
      <p:ext uri="{BB962C8B-B14F-4D97-AF65-F5344CB8AC3E}">
        <p14:creationId xmlns:p14="http://schemas.microsoft.com/office/powerpoint/2010/main" val="3365767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33F0879-3DA0-4CB8-B35E-A0AD4255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24D2183-F388-476E-92A9-D6639D69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3462E7-1698-4B21-BE89-AEFAC7C2F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C3994D4-CE9E-6274-DCF5-2098BD4FB7FA}"/>
              </a:ext>
            </a:extLst>
          </p:cNvPr>
          <p:cNvSpPr>
            <a:spLocks noGrp="1"/>
          </p:cNvSpPr>
          <p:nvPr>
            <p:ph type="title"/>
          </p:nvPr>
        </p:nvSpPr>
        <p:spPr>
          <a:xfrm>
            <a:off x="929140" y="972766"/>
            <a:ext cx="2835464" cy="1254868"/>
          </a:xfrm>
        </p:spPr>
        <p:txBody>
          <a:bodyPr anchor="b">
            <a:normAutofit/>
          </a:bodyPr>
          <a:lstStyle/>
          <a:p>
            <a:r>
              <a:rPr lang="en-US" sz="2800">
                <a:solidFill>
                  <a:srgbClr val="262626"/>
                </a:solidFill>
              </a:rPr>
              <a:t>Mind, Dance, and Pedagogy</a:t>
            </a:r>
          </a:p>
        </p:txBody>
      </p:sp>
      <p:sp>
        <p:nvSpPr>
          <p:cNvPr id="3" name="Content Placeholder 2">
            <a:extLst>
              <a:ext uri="{FF2B5EF4-FFF2-40B4-BE49-F238E27FC236}">
                <a16:creationId xmlns:a16="http://schemas.microsoft.com/office/drawing/2014/main" id="{4600EB32-1B35-35E5-A210-12207F7D766A}"/>
              </a:ext>
            </a:extLst>
          </p:cNvPr>
          <p:cNvSpPr>
            <a:spLocks noGrp="1"/>
          </p:cNvSpPr>
          <p:nvPr>
            <p:ph idx="1"/>
          </p:nvPr>
        </p:nvSpPr>
        <p:spPr>
          <a:xfrm>
            <a:off x="929141" y="2430471"/>
            <a:ext cx="2835464" cy="3552039"/>
          </a:xfrm>
        </p:spPr>
        <p:txBody>
          <a:bodyPr>
            <a:normAutofit/>
          </a:bodyPr>
          <a:lstStyle/>
          <a:p>
            <a:pPr>
              <a:lnSpc>
                <a:spcPct val="90000"/>
              </a:lnSpc>
            </a:pPr>
            <a:r>
              <a:rPr lang="en-US" sz="1500" dirty="0">
                <a:solidFill>
                  <a:srgbClr val="262626"/>
                </a:solidFill>
              </a:rPr>
              <a:t>Traditionally, while human movement was accorded a central position in early learning, it has not been granted a major role in mind and thought until fairly recently. For instance, recent theorists have suggested that dance originates in a discrete bodily kinesthetic "intelligence"; that skilled movement is a form of thinking; or that movement is predominant in all forms of human intellective activity.</a:t>
            </a:r>
          </a:p>
        </p:txBody>
      </p:sp>
      <p:sp useBgFill="1">
        <p:nvSpPr>
          <p:cNvPr id="16" name="Rectangle 15">
            <a:extLst>
              <a:ext uri="{FF2B5EF4-FFF2-40B4-BE49-F238E27FC236}">
                <a16:creationId xmlns:a16="http://schemas.microsoft.com/office/drawing/2014/main" id="{6C22FCAC-D7EC-4A52-B153-FF761E223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Confused Person">
            <a:extLst>
              <a:ext uri="{FF2B5EF4-FFF2-40B4-BE49-F238E27FC236}">
                <a16:creationId xmlns:a16="http://schemas.microsoft.com/office/drawing/2014/main" id="{5FBE0282-10D8-355E-446C-8EFB497269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91056" y="609602"/>
            <a:ext cx="5587749" cy="5587749"/>
          </a:xfrm>
          <a:prstGeom prst="rect">
            <a:avLst/>
          </a:prstGeom>
        </p:spPr>
      </p:pic>
      <p:pic>
        <p:nvPicPr>
          <p:cNvPr id="8" name="Picture 7">
            <a:extLst>
              <a:ext uri="{FF2B5EF4-FFF2-40B4-BE49-F238E27FC236}">
                <a16:creationId xmlns:a16="http://schemas.microsoft.com/office/drawing/2014/main" id="{0D15AA28-F810-9C12-D8D6-80007DB253E3}"/>
              </a:ext>
            </a:extLst>
          </p:cNvPr>
          <p:cNvPicPr>
            <a:picLocks noChangeAspect="1"/>
          </p:cNvPicPr>
          <p:nvPr/>
        </p:nvPicPr>
        <p:blipFill>
          <a:blip r:embed="rId5"/>
          <a:stretch>
            <a:fillRect/>
          </a:stretch>
        </p:blipFill>
        <p:spPr>
          <a:xfrm>
            <a:off x="5688008" y="-25526"/>
            <a:ext cx="5895980" cy="6858002"/>
          </a:xfrm>
          <a:prstGeom prst="rect">
            <a:avLst/>
          </a:prstGeom>
        </p:spPr>
      </p:pic>
    </p:spTree>
    <p:extLst>
      <p:ext uri="{BB962C8B-B14F-4D97-AF65-F5344CB8AC3E}">
        <p14:creationId xmlns:p14="http://schemas.microsoft.com/office/powerpoint/2010/main" val="3111596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C288E-8CA9-D08B-B2B9-6A1C1A4D300D}"/>
              </a:ext>
            </a:extLst>
          </p:cNvPr>
          <p:cNvSpPr>
            <a:spLocks noGrp="1"/>
          </p:cNvSpPr>
          <p:nvPr>
            <p:ph type="title"/>
          </p:nvPr>
        </p:nvSpPr>
        <p:spPr/>
        <p:txBody>
          <a:bodyPr/>
          <a:lstStyle/>
          <a:p>
            <a:r>
              <a:rPr lang="en-US" dirty="0"/>
              <a:t>Attachment versus Trauma</a:t>
            </a:r>
          </a:p>
        </p:txBody>
      </p:sp>
      <p:sp>
        <p:nvSpPr>
          <p:cNvPr id="3" name="Content Placeholder 2">
            <a:extLst>
              <a:ext uri="{FF2B5EF4-FFF2-40B4-BE49-F238E27FC236}">
                <a16:creationId xmlns:a16="http://schemas.microsoft.com/office/drawing/2014/main" id="{82F5B337-6D14-BA04-E250-8A53CAC04711}"/>
              </a:ext>
            </a:extLst>
          </p:cNvPr>
          <p:cNvSpPr>
            <a:spLocks noGrp="1"/>
          </p:cNvSpPr>
          <p:nvPr>
            <p:ph idx="1"/>
          </p:nvPr>
        </p:nvSpPr>
        <p:spPr/>
        <p:txBody>
          <a:bodyPr>
            <a:normAutofit fontScale="92500" lnSpcReduction="20000"/>
          </a:bodyPr>
          <a:lstStyle/>
          <a:p>
            <a:pPr marL="0" marR="0" indent="0">
              <a:spcBef>
                <a:spcPts val="0"/>
              </a:spcBef>
              <a:spcAft>
                <a:spcPts val="0"/>
              </a:spcAft>
              <a:buNone/>
            </a:pPr>
            <a:r>
              <a:rPr lang="en-US" sz="1900" b="1" kern="100" dirty="0">
                <a:effectLst/>
                <a:latin typeface="Times New Roman" panose="02020603050405020304" pitchFamily="18" charset="0"/>
                <a:ea typeface="Aptos" panose="020B0004020202020204" pitchFamily="34" charset="0"/>
                <a:cs typeface="Times New Roman (Body CS)"/>
              </a:rPr>
              <a:t>The Difference Between “Attachment” and “Trauma”</a:t>
            </a:r>
            <a:endParaRPr lang="en-US" sz="1900" kern="100" dirty="0">
              <a:effectLst/>
              <a:latin typeface="Times New Roman" panose="02020603050405020304" pitchFamily="18" charset="0"/>
              <a:ea typeface="Aptos" panose="020B0004020202020204" pitchFamily="34" charset="0"/>
              <a:cs typeface="Times New Roman (Body CS)"/>
            </a:endParaRPr>
          </a:p>
          <a:p>
            <a:pPr marL="0" marR="0" indent="0">
              <a:spcBef>
                <a:spcPts val="0"/>
              </a:spcBef>
              <a:spcAft>
                <a:spcPts val="0"/>
              </a:spcAft>
              <a:buNone/>
            </a:pPr>
            <a:endParaRPr lang="en-US" sz="1900" kern="100" dirty="0">
              <a:effectLst/>
              <a:latin typeface="Times New Roman" panose="02020603050405020304" pitchFamily="18" charset="0"/>
              <a:ea typeface="Aptos" panose="020B0004020202020204" pitchFamily="34" charset="0"/>
              <a:cs typeface="Times New Roman (Body CS)"/>
            </a:endParaRPr>
          </a:p>
          <a:p>
            <a:pPr marL="0" marR="0">
              <a:spcBef>
                <a:spcPts val="0"/>
              </a:spcBef>
              <a:spcAft>
                <a:spcPts val="0"/>
              </a:spcAft>
            </a:pPr>
            <a:r>
              <a:rPr lang="en-US" sz="1900" kern="100" dirty="0">
                <a:effectLst/>
                <a:latin typeface="Times New Roman" panose="02020603050405020304" pitchFamily="18" charset="0"/>
                <a:ea typeface="Aptos" panose="020B0004020202020204" pitchFamily="34" charset="0"/>
                <a:cs typeface="Times New Roman (Body CS)"/>
              </a:rPr>
              <a:t>Dr. Bessel van der Kolk - Excerpted from the NYTimes, 03.09.2021, </a:t>
            </a:r>
            <a:r>
              <a:rPr lang="en-US" sz="1900" i="1" kern="100" dirty="0">
                <a:effectLst/>
                <a:latin typeface="Times New Roman" panose="02020603050405020304" pitchFamily="18" charset="0"/>
                <a:ea typeface="Aptos" panose="020B0004020202020204" pitchFamily="34" charset="0"/>
                <a:cs typeface="Times New Roman (Body CS)"/>
              </a:rPr>
              <a:t>“A Trauma Expert Puts the Meghan and Harry Interview in Context.” </a:t>
            </a:r>
            <a:r>
              <a:rPr lang="en-US" sz="1900" kern="100" dirty="0">
                <a:effectLst/>
                <a:latin typeface="Times New Roman" panose="02020603050405020304" pitchFamily="18" charset="0"/>
                <a:ea typeface="Aptos" panose="020B0004020202020204" pitchFamily="34" charset="0"/>
                <a:cs typeface="Times New Roman (Body CS)"/>
              </a:rPr>
              <a:t>Harry and his wife were interviewed by Oprah Winfrey on CBS on March 7, 2021.</a:t>
            </a:r>
          </a:p>
          <a:p>
            <a:pPr marL="0" marR="0" indent="0">
              <a:spcBef>
                <a:spcPts val="0"/>
              </a:spcBef>
              <a:spcAft>
                <a:spcPts val="0"/>
              </a:spcAft>
              <a:buNone/>
            </a:pPr>
            <a:endParaRPr lang="en-US" sz="1900" kern="100" dirty="0">
              <a:effectLst/>
              <a:latin typeface="Times New Roman" panose="02020603050405020304" pitchFamily="18" charset="0"/>
              <a:ea typeface="Aptos" panose="020B0004020202020204" pitchFamily="34" charset="0"/>
              <a:cs typeface="Times New Roman (Body CS)"/>
            </a:endParaRPr>
          </a:p>
          <a:p>
            <a:pPr marL="0" marR="0">
              <a:spcBef>
                <a:spcPts val="0"/>
              </a:spcBef>
              <a:spcAft>
                <a:spcPts val="0"/>
              </a:spcAft>
            </a:pPr>
            <a:r>
              <a:rPr lang="en-US" sz="1900" kern="100" dirty="0">
                <a:effectLst/>
                <a:latin typeface="Times New Roman" panose="02020603050405020304" pitchFamily="18" charset="0"/>
                <a:ea typeface="Aptos" panose="020B0004020202020204" pitchFamily="34" charset="0"/>
                <a:cs typeface="Times New Roman (Body CS)"/>
              </a:rPr>
              <a:t>“The strict definition of </a:t>
            </a:r>
            <a:r>
              <a:rPr lang="en-US" sz="1900" b="1" kern="100" dirty="0">
                <a:effectLst/>
                <a:latin typeface="Times New Roman" panose="02020603050405020304" pitchFamily="18" charset="0"/>
                <a:ea typeface="Aptos" panose="020B0004020202020204" pitchFamily="34" charset="0"/>
                <a:cs typeface="Times New Roman (Body CS)"/>
              </a:rPr>
              <a:t>childhood trauma </a:t>
            </a:r>
            <a:r>
              <a:rPr lang="en-US" sz="1900" kern="100" dirty="0">
                <a:effectLst/>
                <a:latin typeface="Times New Roman" panose="02020603050405020304" pitchFamily="18" charset="0"/>
                <a:ea typeface="Aptos" panose="020B0004020202020204" pitchFamily="34" charset="0"/>
                <a:cs typeface="Times New Roman (Body CS)"/>
              </a:rPr>
              <a:t>does not include the loss of a mother or a father. Strictly speaking, a trauma is different from a rupture in one’s attachment system, though often the two of them go together, as they do in cases of physical or sexual abuse at the hands of one’s caregivers (DSM-5: Neglect, maltreatment, and abuse).</a:t>
            </a:r>
          </a:p>
          <a:p>
            <a:pPr marL="0" marR="0" indent="0">
              <a:spcBef>
                <a:spcPts val="0"/>
              </a:spcBef>
              <a:spcAft>
                <a:spcPts val="0"/>
              </a:spcAft>
              <a:buNone/>
            </a:pPr>
            <a:endParaRPr lang="en-US" sz="1900" kern="100" dirty="0">
              <a:effectLst/>
              <a:latin typeface="Times New Roman" panose="02020603050405020304" pitchFamily="18" charset="0"/>
              <a:ea typeface="Aptos" panose="020B0004020202020204" pitchFamily="34" charset="0"/>
              <a:cs typeface="Times New Roman (Body CS)"/>
            </a:endParaRPr>
          </a:p>
          <a:p>
            <a:pPr marL="0" marR="0">
              <a:spcBef>
                <a:spcPts val="0"/>
              </a:spcBef>
              <a:spcAft>
                <a:spcPts val="0"/>
              </a:spcAft>
            </a:pPr>
            <a:r>
              <a:rPr lang="en-US" sz="1900" kern="100" dirty="0">
                <a:effectLst/>
                <a:latin typeface="Times New Roman" panose="02020603050405020304" pitchFamily="18" charset="0"/>
                <a:ea typeface="Aptos" panose="020B0004020202020204" pitchFamily="34" charset="0"/>
                <a:cs typeface="Times New Roman (Body CS)"/>
              </a:rPr>
              <a:t>The </a:t>
            </a:r>
            <a:r>
              <a:rPr lang="en-US" sz="1900" b="1" kern="100" dirty="0">
                <a:effectLst/>
                <a:latin typeface="Times New Roman" panose="02020603050405020304" pitchFamily="18" charset="0"/>
                <a:ea typeface="Aptos" panose="020B0004020202020204" pitchFamily="34" charset="0"/>
                <a:cs typeface="Times New Roman (Body CS)"/>
              </a:rPr>
              <a:t>attachment system </a:t>
            </a:r>
            <a:r>
              <a:rPr lang="en-US" sz="1900" kern="100" dirty="0">
                <a:effectLst/>
                <a:latin typeface="Times New Roman" panose="02020603050405020304" pitchFamily="18" charset="0"/>
                <a:ea typeface="Aptos" panose="020B0004020202020204" pitchFamily="34" charset="0"/>
                <a:cs typeface="Times New Roman (Body CS)"/>
              </a:rPr>
              <a:t>is a different dimension from trauma. Trauma is an event that blows your mind and leaves you helpless and terrified. The attachment system defines who we belong to, who is there for us, who sees and cherishes us.</a:t>
            </a:r>
          </a:p>
          <a:p>
            <a:endParaRPr lang="en-US" dirty="0"/>
          </a:p>
        </p:txBody>
      </p:sp>
    </p:spTree>
    <p:extLst>
      <p:ext uri="{BB962C8B-B14F-4D97-AF65-F5344CB8AC3E}">
        <p14:creationId xmlns:p14="http://schemas.microsoft.com/office/powerpoint/2010/main" val="30851081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A6799-32B7-00B5-0165-9A8A4C8190ED}"/>
              </a:ext>
            </a:extLst>
          </p:cNvPr>
          <p:cNvSpPr>
            <a:spLocks noGrp="1"/>
          </p:cNvSpPr>
          <p:nvPr>
            <p:ph type="title"/>
          </p:nvPr>
        </p:nvSpPr>
        <p:spPr/>
        <p:txBody>
          <a:bodyPr/>
          <a:lstStyle/>
          <a:p>
            <a:r>
              <a:rPr lang="en-US" dirty="0"/>
              <a:t>Attachment versus Trauma</a:t>
            </a:r>
          </a:p>
        </p:txBody>
      </p:sp>
      <p:sp>
        <p:nvSpPr>
          <p:cNvPr id="3" name="Content Placeholder 2">
            <a:extLst>
              <a:ext uri="{FF2B5EF4-FFF2-40B4-BE49-F238E27FC236}">
                <a16:creationId xmlns:a16="http://schemas.microsoft.com/office/drawing/2014/main" id="{9C8F612D-F298-C2F9-EA04-78EC70CD2333}"/>
              </a:ext>
            </a:extLst>
          </p:cNvPr>
          <p:cNvSpPr>
            <a:spLocks noGrp="1"/>
          </p:cNvSpPr>
          <p:nvPr>
            <p:ph idx="1"/>
          </p:nvPr>
        </p:nvSpPr>
        <p:spPr/>
        <p:txBody>
          <a:bodyPr>
            <a:normAutofit lnSpcReduction="10000"/>
          </a:bodyPr>
          <a:lstStyle/>
          <a:p>
            <a:pPr marL="0" marR="0">
              <a:spcBef>
                <a:spcPts val="0"/>
              </a:spcBef>
              <a:spcAft>
                <a:spcPts val="0"/>
              </a:spcAft>
            </a:pPr>
            <a:r>
              <a:rPr lang="en-US" sz="1800" kern="100" dirty="0">
                <a:effectLst/>
                <a:latin typeface="Times New Roman" panose="02020603050405020304" pitchFamily="18" charset="0"/>
                <a:ea typeface="Aptos" panose="020B0004020202020204" pitchFamily="34" charset="0"/>
                <a:cs typeface="Times New Roman (Body CS)"/>
              </a:rPr>
              <a:t>Losing your mother as a boy (e.g., Prince Harry) certainly shapes your identity because a central relationship is ruptured, and your core sense of security is affected.</a:t>
            </a:r>
          </a:p>
          <a:p>
            <a:pPr marL="0" marR="0" indent="0">
              <a:spcBef>
                <a:spcPts val="0"/>
              </a:spcBef>
              <a:spcAft>
                <a:spcPts val="0"/>
              </a:spcAft>
              <a:buNone/>
            </a:pPr>
            <a:endParaRPr lang="en-US" sz="1800" kern="100" dirty="0">
              <a:effectLst/>
              <a:latin typeface="Times New Roman" panose="02020603050405020304" pitchFamily="18" charset="0"/>
              <a:ea typeface="Aptos" panose="020B0004020202020204" pitchFamily="34" charset="0"/>
              <a:cs typeface="Times New Roman (Body CS)"/>
            </a:endParaRPr>
          </a:p>
          <a:p>
            <a:pPr marL="0" marR="0">
              <a:spcBef>
                <a:spcPts val="0"/>
              </a:spcBef>
              <a:spcAft>
                <a:spcPts val="0"/>
              </a:spcAft>
            </a:pPr>
            <a:r>
              <a:rPr lang="en-US" sz="1800" kern="100" dirty="0">
                <a:effectLst/>
                <a:latin typeface="Times New Roman" panose="02020603050405020304" pitchFamily="18" charset="0"/>
                <a:ea typeface="Aptos" panose="020B0004020202020204" pitchFamily="34" charset="0"/>
                <a:cs typeface="Times New Roman (Body CS)"/>
              </a:rPr>
              <a:t>Exposure to long periods of </a:t>
            </a:r>
            <a:r>
              <a:rPr lang="en-US" sz="1800" b="1" kern="100" dirty="0">
                <a:effectLst/>
                <a:latin typeface="Times New Roman" panose="02020603050405020304" pitchFamily="18" charset="0"/>
                <a:ea typeface="Aptos" panose="020B0004020202020204" pitchFamily="34" charset="0"/>
                <a:cs typeface="Times New Roman (Body CS)"/>
              </a:rPr>
              <a:t>parental discord </a:t>
            </a:r>
            <a:r>
              <a:rPr lang="en-US" sz="1800" kern="100" dirty="0">
                <a:effectLst/>
                <a:latin typeface="Times New Roman" panose="02020603050405020304" pitchFamily="18" charset="0"/>
                <a:ea typeface="Aptos" panose="020B0004020202020204" pitchFamily="34" charset="0"/>
                <a:cs typeface="Times New Roman (Body CS)"/>
              </a:rPr>
              <a:t>forces a child to take sides and often makes children overprotective of an injured parent. When their parents are distressed, children often feel responsible to manage their parental relationship as well as they can. </a:t>
            </a:r>
          </a:p>
          <a:p>
            <a:pPr marL="0" marR="0" indent="0">
              <a:spcBef>
                <a:spcPts val="0"/>
              </a:spcBef>
              <a:spcAft>
                <a:spcPts val="0"/>
              </a:spcAft>
              <a:buNone/>
            </a:pPr>
            <a:endParaRPr lang="en-US" sz="1800" kern="100" dirty="0">
              <a:effectLst/>
              <a:latin typeface="Times New Roman" panose="02020603050405020304" pitchFamily="18" charset="0"/>
              <a:ea typeface="Aptos" panose="020B0004020202020204" pitchFamily="34" charset="0"/>
              <a:cs typeface="Times New Roman (Body CS)"/>
            </a:endParaRPr>
          </a:p>
          <a:p>
            <a:pPr marL="0" marR="0">
              <a:spcBef>
                <a:spcPts val="0"/>
              </a:spcBef>
              <a:spcAft>
                <a:spcPts val="0"/>
              </a:spcAft>
            </a:pPr>
            <a:r>
              <a:rPr lang="en-US" sz="1800" kern="100" dirty="0">
                <a:effectLst/>
                <a:latin typeface="Times New Roman" panose="02020603050405020304" pitchFamily="18" charset="0"/>
                <a:ea typeface="Aptos" panose="020B0004020202020204" pitchFamily="34" charset="0"/>
                <a:cs typeface="Times New Roman (Body CS)"/>
              </a:rPr>
              <a:t>A little boy seeing his mom being hurt or humiliated may well develop a deep sense of caring, protection, and possibly a deep sense of guilt for not having been able to do more.</a:t>
            </a:r>
          </a:p>
          <a:p>
            <a:pPr marL="0" marR="0" indent="0">
              <a:spcBef>
                <a:spcPts val="0"/>
              </a:spcBef>
              <a:spcAft>
                <a:spcPts val="0"/>
              </a:spcAft>
              <a:buNone/>
            </a:pPr>
            <a:endParaRPr lang="en-US" sz="1800" b="1" kern="100" dirty="0">
              <a:effectLst/>
              <a:latin typeface="Times New Roman" panose="02020603050405020304" pitchFamily="18" charset="0"/>
              <a:ea typeface="Aptos" panose="020B0004020202020204" pitchFamily="34" charset="0"/>
              <a:cs typeface="Times New Roman (Body CS)"/>
            </a:endParaRPr>
          </a:p>
          <a:p>
            <a:pPr marL="0" marR="0">
              <a:spcBef>
                <a:spcPts val="0"/>
              </a:spcBef>
              <a:spcAft>
                <a:spcPts val="0"/>
              </a:spcAft>
            </a:pPr>
            <a:r>
              <a:rPr lang="en-US" sz="1800" b="1" kern="100" dirty="0">
                <a:latin typeface="Times New Roman" panose="02020603050405020304" pitchFamily="18" charset="0"/>
                <a:ea typeface="Aptos" panose="020B0004020202020204" pitchFamily="34" charset="0"/>
                <a:cs typeface="Times New Roman (Body CS)"/>
              </a:rPr>
              <a:t>But the</a:t>
            </a:r>
            <a:r>
              <a:rPr lang="en-US" sz="1800" b="1" kern="100" dirty="0">
                <a:effectLst/>
                <a:latin typeface="Times New Roman" panose="02020603050405020304" pitchFamily="18" charset="0"/>
                <a:ea typeface="Aptos" panose="020B0004020202020204" pitchFamily="34" charset="0"/>
                <a:cs typeface="Times New Roman (Body CS)"/>
              </a:rPr>
              <a:t> terror of being assaulted is quite different from not being seen or noticed </a:t>
            </a:r>
            <a:r>
              <a:rPr lang="en-US" sz="1800" kern="100" dirty="0">
                <a:effectLst/>
                <a:latin typeface="Times New Roman" panose="02020603050405020304" pitchFamily="18" charset="0"/>
                <a:ea typeface="Aptos" panose="020B0004020202020204" pitchFamily="34" charset="0"/>
                <a:cs typeface="Times New Roman (Body CS)"/>
              </a:rPr>
              <a:t>— to being made to feel you don’t belong. Feeling unwanted and despised creates a deep sense of feeling godforsaken and tends to make you feel that you may as well be dead.</a:t>
            </a:r>
          </a:p>
          <a:p>
            <a:endParaRPr lang="en-US" dirty="0"/>
          </a:p>
        </p:txBody>
      </p:sp>
    </p:spTree>
    <p:extLst>
      <p:ext uri="{BB962C8B-B14F-4D97-AF65-F5344CB8AC3E}">
        <p14:creationId xmlns:p14="http://schemas.microsoft.com/office/powerpoint/2010/main" val="751011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F44AA-57CD-2504-9394-3C49D3D95C9C}"/>
              </a:ext>
            </a:extLst>
          </p:cNvPr>
          <p:cNvSpPr>
            <a:spLocks noGrp="1"/>
          </p:cNvSpPr>
          <p:nvPr>
            <p:ph type="title"/>
          </p:nvPr>
        </p:nvSpPr>
        <p:spPr/>
        <p:txBody>
          <a:bodyPr/>
          <a:lstStyle/>
          <a:p>
            <a:r>
              <a:rPr lang="en-US" dirty="0"/>
              <a:t>Trauma</a:t>
            </a:r>
          </a:p>
        </p:txBody>
      </p:sp>
      <p:sp>
        <p:nvSpPr>
          <p:cNvPr id="3" name="Content Placeholder 2">
            <a:extLst>
              <a:ext uri="{FF2B5EF4-FFF2-40B4-BE49-F238E27FC236}">
                <a16:creationId xmlns:a16="http://schemas.microsoft.com/office/drawing/2014/main" id="{E205DAC6-A4A5-2CBE-7EF8-8C1410D30688}"/>
              </a:ext>
            </a:extLst>
          </p:cNvPr>
          <p:cNvSpPr>
            <a:spLocks noGrp="1"/>
          </p:cNvSpPr>
          <p:nvPr>
            <p:ph idx="1"/>
          </p:nvPr>
        </p:nvSpPr>
        <p:spPr/>
        <p:txBody>
          <a:bodyPr>
            <a:normAutofit fontScale="85000" lnSpcReduction="20000"/>
          </a:bodyPr>
          <a:lstStyle/>
          <a:p>
            <a:r>
              <a:rPr lang="en-US" b="1" dirty="0"/>
              <a:t>Trauma</a:t>
            </a:r>
            <a:r>
              <a:rPr lang="en-US" dirty="0"/>
              <a:t> can result from a wide range of experiences which expose humans to one or more physical, emotional, or relational dangers.</a:t>
            </a:r>
          </a:p>
          <a:p>
            <a:r>
              <a:rPr lang="en-US" b="1" dirty="0"/>
              <a:t>Physical: </a:t>
            </a:r>
            <a:r>
              <a:rPr lang="en-US" dirty="0"/>
              <a:t>Physical injury, brain injury, assault, crime, natural disaster, war, pain, and situational harm like vehicle or industrial accidents.</a:t>
            </a:r>
          </a:p>
          <a:p>
            <a:r>
              <a:rPr lang="en-US" b="1" dirty="0"/>
              <a:t>Relational (adult): </a:t>
            </a:r>
            <a:r>
              <a:rPr lang="en-US" dirty="0"/>
              <a:t>Interpersonal trauma, domestic violence, intimate partner violence, controlling behavior and coercive control, betrayal, gaslighting, traumatic bonding, and intense emotional experiences such as shame and humiliation.</a:t>
            </a:r>
          </a:p>
          <a:p>
            <a:r>
              <a:rPr lang="en-US" b="1" dirty="0"/>
              <a:t>Relational (child): </a:t>
            </a:r>
            <a:r>
              <a:rPr lang="en-US" dirty="0"/>
              <a:t>It can involve childhood trauma, adverse childhood experiences (ACE), separation distress, and negative attachment experience (controlling, dismissive, inconsistent, harsh, or harmful caregiving environments).</a:t>
            </a:r>
          </a:p>
          <a:p>
            <a:endParaRPr lang="en-US" dirty="0"/>
          </a:p>
          <a:p>
            <a:endParaRPr lang="en-US" dirty="0"/>
          </a:p>
        </p:txBody>
      </p:sp>
    </p:spTree>
    <p:extLst>
      <p:ext uri="{BB962C8B-B14F-4D97-AF65-F5344CB8AC3E}">
        <p14:creationId xmlns:p14="http://schemas.microsoft.com/office/powerpoint/2010/main" val="4151454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7AB09-AFEC-8EC3-45F6-FAE5173C724B}"/>
              </a:ext>
            </a:extLst>
          </p:cNvPr>
          <p:cNvSpPr>
            <a:spLocks noGrp="1"/>
          </p:cNvSpPr>
          <p:nvPr>
            <p:ph type="title"/>
          </p:nvPr>
        </p:nvSpPr>
        <p:spPr/>
        <p:txBody>
          <a:bodyPr/>
          <a:lstStyle/>
          <a:p>
            <a:r>
              <a:rPr lang="en-US" dirty="0"/>
              <a:t>Attachment versus Trauma</a:t>
            </a:r>
          </a:p>
        </p:txBody>
      </p:sp>
      <p:sp>
        <p:nvSpPr>
          <p:cNvPr id="3" name="Content Placeholder 2">
            <a:extLst>
              <a:ext uri="{FF2B5EF4-FFF2-40B4-BE49-F238E27FC236}">
                <a16:creationId xmlns:a16="http://schemas.microsoft.com/office/drawing/2014/main" id="{6179D3F1-494B-0593-FDC6-98F053AA2B11}"/>
              </a:ext>
            </a:extLst>
          </p:cNvPr>
          <p:cNvSpPr>
            <a:spLocks noGrp="1"/>
          </p:cNvSpPr>
          <p:nvPr>
            <p:ph idx="1"/>
          </p:nvPr>
        </p:nvSpPr>
        <p:spPr/>
        <p:txBody>
          <a:bodyPr>
            <a:normAutofit lnSpcReduction="10000"/>
          </a:bodyPr>
          <a:lstStyle/>
          <a:p>
            <a:pPr marL="0" marR="0">
              <a:spcBef>
                <a:spcPts val="0"/>
              </a:spcBef>
              <a:spcAft>
                <a:spcPts val="0"/>
              </a:spcAft>
            </a:pPr>
            <a:r>
              <a:rPr lang="en-US" sz="1800" b="1" kern="100" dirty="0">
                <a:effectLst/>
                <a:latin typeface="Times New Roman" panose="02020603050405020304" pitchFamily="18" charset="0"/>
                <a:ea typeface="Aptos" panose="020B0004020202020204" pitchFamily="34" charset="0"/>
                <a:cs typeface="Times New Roman (Body CS)"/>
              </a:rPr>
              <a:t>Sexual and physical abuse </a:t>
            </a:r>
            <a:r>
              <a:rPr lang="en-US" sz="1800" kern="100" dirty="0">
                <a:effectLst/>
                <a:latin typeface="Times New Roman" panose="02020603050405020304" pitchFamily="18" charset="0"/>
                <a:ea typeface="Aptos" panose="020B0004020202020204" pitchFamily="34" charset="0"/>
                <a:cs typeface="Times New Roman (Body CS)"/>
              </a:rPr>
              <a:t>tends to put you on guard. You automatically recoil from being involved with others; you may feel a deep sense of threat when you get close to other people. It’s very hard to give up that hyper-alertness. It makes a person extremely cagey, careful not to be caught in the same situation ever again. However, after </a:t>
            </a:r>
            <a:r>
              <a:rPr lang="en-US" sz="1800" b="1" kern="100" dirty="0">
                <a:effectLst/>
                <a:latin typeface="Times New Roman" panose="02020603050405020304" pitchFamily="18" charset="0"/>
                <a:ea typeface="Aptos" panose="020B0004020202020204" pitchFamily="34" charset="0"/>
                <a:cs typeface="Times New Roman (Body CS)"/>
              </a:rPr>
              <a:t>repeated trauma</a:t>
            </a:r>
            <a:r>
              <a:rPr lang="en-US" sz="1800" kern="100" dirty="0">
                <a:effectLst/>
                <a:latin typeface="Times New Roman" panose="02020603050405020304" pitchFamily="18" charset="0"/>
                <a:ea typeface="Aptos" panose="020B0004020202020204" pitchFamily="34" charset="0"/>
                <a:cs typeface="Times New Roman (Body CS)"/>
              </a:rPr>
              <a:t>, some people develop a sense that being used is all they are good for, causing them to become compliant with their abusers (Stockholm Syndrome?).</a:t>
            </a:r>
          </a:p>
          <a:p>
            <a:pPr marL="0" marR="0" indent="0">
              <a:spcBef>
                <a:spcPts val="0"/>
              </a:spcBef>
              <a:spcAft>
                <a:spcPts val="0"/>
              </a:spcAft>
              <a:buNone/>
            </a:pPr>
            <a:r>
              <a:rPr lang="en-US" sz="1800" kern="100" dirty="0">
                <a:effectLst/>
                <a:latin typeface="Times New Roman" panose="02020603050405020304" pitchFamily="18" charset="0"/>
                <a:ea typeface="Aptos" panose="020B0004020202020204" pitchFamily="34" charset="0"/>
                <a:cs typeface="Times New Roman (Body CS)"/>
              </a:rPr>
              <a:t> </a:t>
            </a:r>
          </a:p>
          <a:p>
            <a:pPr marL="0" marR="0">
              <a:spcBef>
                <a:spcPts val="0"/>
              </a:spcBef>
              <a:spcAft>
                <a:spcPts val="0"/>
              </a:spcAft>
            </a:pPr>
            <a:r>
              <a:rPr lang="en-US" sz="1800" kern="100" dirty="0">
                <a:effectLst/>
                <a:latin typeface="Times New Roman" panose="02020603050405020304" pitchFamily="18" charset="0"/>
                <a:ea typeface="Aptos" panose="020B0004020202020204" pitchFamily="34" charset="0"/>
                <a:cs typeface="Times New Roman (Body CS)"/>
              </a:rPr>
              <a:t>People have very different impulses, very different reactions to the same kinds of challenges. But your </a:t>
            </a:r>
            <a:r>
              <a:rPr lang="en-US" sz="1800" b="1" kern="100" dirty="0">
                <a:effectLst/>
                <a:latin typeface="Times New Roman" panose="02020603050405020304" pitchFamily="18" charset="0"/>
                <a:ea typeface="Aptos" panose="020B0004020202020204" pitchFamily="34" charset="0"/>
                <a:cs typeface="Times New Roman (Body CS)"/>
              </a:rPr>
              <a:t>attachment system </a:t>
            </a:r>
            <a:r>
              <a:rPr lang="en-US" sz="1800" kern="100" dirty="0">
                <a:effectLst/>
                <a:latin typeface="Times New Roman" panose="02020603050405020304" pitchFamily="18" charset="0"/>
                <a:ea typeface="Aptos" panose="020B0004020202020204" pitchFamily="34" charset="0"/>
                <a:cs typeface="Times New Roman (Body CS)"/>
              </a:rPr>
              <a:t>— who you belong to, who knows you, who loves, who you play with — this is more fundamental than trauma. As long as people feel safe with the people in their immediate environment, in their families, tribes or troops, they are amazingly </a:t>
            </a:r>
            <a:r>
              <a:rPr lang="en-US" sz="1800" b="1" kern="100" dirty="0">
                <a:effectLst/>
                <a:latin typeface="Times New Roman" panose="02020603050405020304" pitchFamily="18" charset="0"/>
                <a:ea typeface="Aptos" panose="020B0004020202020204" pitchFamily="34" charset="0"/>
                <a:cs typeface="Times New Roman (Body CS)"/>
              </a:rPr>
              <a:t>resilient</a:t>
            </a:r>
            <a:r>
              <a:rPr lang="en-US" sz="1800" kern="100" dirty="0">
                <a:effectLst/>
                <a:latin typeface="Times New Roman" panose="02020603050405020304" pitchFamily="18" charset="0"/>
                <a:ea typeface="Aptos" panose="020B0004020202020204" pitchFamily="34" charset="0"/>
                <a:cs typeface="Times New Roman (Body CS)"/>
              </a:rPr>
              <a:t>.”</a:t>
            </a:r>
          </a:p>
          <a:p>
            <a:pPr marL="0" marR="0" indent="0">
              <a:spcBef>
                <a:spcPts val="0"/>
              </a:spcBef>
              <a:spcAft>
                <a:spcPts val="0"/>
              </a:spcAft>
              <a:buNone/>
            </a:pPr>
            <a:endParaRPr lang="en-US" sz="1800" kern="100" dirty="0">
              <a:effectLst/>
              <a:latin typeface="Times New Roman" panose="02020603050405020304" pitchFamily="18" charset="0"/>
              <a:ea typeface="Aptos" panose="020B0004020202020204" pitchFamily="34" charset="0"/>
              <a:cs typeface="Times New Roman (Body CS)"/>
            </a:endParaRPr>
          </a:p>
          <a:p>
            <a:pPr marL="0" marR="0">
              <a:spcBef>
                <a:spcPts val="0"/>
              </a:spcBef>
              <a:spcAft>
                <a:spcPts val="0"/>
              </a:spcAft>
            </a:pPr>
            <a:r>
              <a:rPr lang="en-US" sz="1800" b="1" kern="100" dirty="0">
                <a:effectLst/>
                <a:latin typeface="Times New Roman" panose="02020603050405020304" pitchFamily="18" charset="0"/>
                <a:ea typeface="Aptos" panose="020B0004020202020204" pitchFamily="34" charset="0"/>
                <a:cs typeface="Times New Roman (Body CS)"/>
              </a:rPr>
              <a:t>Why are some children unusually resilient? </a:t>
            </a:r>
          </a:p>
          <a:p>
            <a:endParaRPr lang="en-US" dirty="0"/>
          </a:p>
        </p:txBody>
      </p:sp>
    </p:spTree>
    <p:extLst>
      <p:ext uri="{BB962C8B-B14F-4D97-AF65-F5344CB8AC3E}">
        <p14:creationId xmlns:p14="http://schemas.microsoft.com/office/powerpoint/2010/main" val="1402084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36F6C-1B90-A5C4-D2B9-1D537B149DB7}"/>
              </a:ext>
            </a:extLst>
          </p:cNvPr>
          <p:cNvSpPr>
            <a:spLocks noGrp="1"/>
          </p:cNvSpPr>
          <p:nvPr>
            <p:ph type="title"/>
          </p:nvPr>
        </p:nvSpPr>
        <p:spPr/>
        <p:txBody>
          <a:bodyPr/>
          <a:lstStyle/>
          <a:p>
            <a:r>
              <a:rPr lang="en-US" dirty="0"/>
              <a:t>Psychological Resilience</a:t>
            </a:r>
          </a:p>
        </p:txBody>
      </p:sp>
      <p:sp>
        <p:nvSpPr>
          <p:cNvPr id="3" name="Content Placeholder 2">
            <a:extLst>
              <a:ext uri="{FF2B5EF4-FFF2-40B4-BE49-F238E27FC236}">
                <a16:creationId xmlns:a16="http://schemas.microsoft.com/office/drawing/2014/main" id="{C4B7950D-F46C-9A99-38CF-80F8E0B93CF1}"/>
              </a:ext>
            </a:extLst>
          </p:cNvPr>
          <p:cNvSpPr>
            <a:spLocks noGrp="1"/>
          </p:cNvSpPr>
          <p:nvPr>
            <p:ph idx="1"/>
          </p:nvPr>
        </p:nvSpPr>
        <p:spPr/>
        <p:txBody>
          <a:bodyPr/>
          <a:lstStyle/>
          <a:p>
            <a:pPr marL="0" marR="0">
              <a:spcBef>
                <a:spcPts val="0"/>
              </a:spcBef>
              <a:spcAft>
                <a:spcPts val="0"/>
              </a:spcAft>
            </a:pPr>
            <a:r>
              <a:rPr lang="en-US" sz="1800" b="1" kern="100" dirty="0">
                <a:effectLst/>
                <a:latin typeface="Times New Roman" panose="02020603050405020304" pitchFamily="18" charset="0"/>
                <a:ea typeface="Aptos" panose="020B0004020202020204" pitchFamily="34" charset="0"/>
                <a:cs typeface="Times New Roman (Body CS)"/>
              </a:rPr>
              <a:t>Psychological resilience</a:t>
            </a:r>
            <a:r>
              <a:rPr lang="en-US" sz="1800" kern="100" dirty="0">
                <a:effectLst/>
                <a:latin typeface="Times New Roman" panose="02020603050405020304" pitchFamily="18" charset="0"/>
                <a:ea typeface="Aptos" panose="020B0004020202020204" pitchFamily="34" charset="0"/>
                <a:cs typeface="Times New Roman (Body CS)"/>
              </a:rPr>
              <a:t> is an individual's ability to adapt in the face of adverse conditions and growing up with the benefit of a </a:t>
            </a:r>
            <a:r>
              <a:rPr lang="en-US" sz="1800" b="1" kern="100" dirty="0">
                <a:effectLst/>
                <a:latin typeface="Times New Roman" panose="02020603050405020304" pitchFamily="18" charset="0"/>
                <a:ea typeface="Aptos" panose="020B0004020202020204" pitchFamily="34" charset="0"/>
                <a:cs typeface="Times New Roman (Body CS)"/>
              </a:rPr>
              <a:t>strong attachment environment </a:t>
            </a:r>
            <a:r>
              <a:rPr lang="en-US" sz="1800" kern="100" dirty="0">
                <a:effectLst/>
                <a:latin typeface="Times New Roman" panose="02020603050405020304" pitchFamily="18" charset="0"/>
                <a:ea typeface="Aptos" panose="020B0004020202020204" pitchFamily="34" charset="0"/>
                <a:cs typeface="Times New Roman (Body CS)"/>
              </a:rPr>
              <a:t>(i.e., parents and immediate and extended family and friends) is critical. </a:t>
            </a:r>
          </a:p>
          <a:p>
            <a:pPr marL="0" marR="0" indent="0">
              <a:spcBef>
                <a:spcPts val="0"/>
              </a:spcBef>
              <a:spcAft>
                <a:spcPts val="0"/>
              </a:spcAft>
              <a:buNone/>
            </a:pPr>
            <a:endParaRPr lang="en-US" sz="1800" kern="100" dirty="0">
              <a:effectLst/>
              <a:latin typeface="Times New Roman" panose="02020603050405020304" pitchFamily="18" charset="0"/>
              <a:ea typeface="Aptos" panose="020B0004020202020204" pitchFamily="34" charset="0"/>
              <a:cs typeface="Times New Roman (Body CS)"/>
            </a:endParaRPr>
          </a:p>
          <a:p>
            <a:pPr marL="0" marR="0">
              <a:spcBef>
                <a:spcPts val="0"/>
              </a:spcBef>
              <a:spcAft>
                <a:spcPts val="0"/>
              </a:spcAft>
            </a:pPr>
            <a:r>
              <a:rPr lang="en-US" sz="1800" kern="100" dirty="0">
                <a:effectLst/>
                <a:latin typeface="Times New Roman" panose="02020603050405020304" pitchFamily="18" charset="0"/>
                <a:ea typeface="Aptos" panose="020B0004020202020204" pitchFamily="34" charset="0"/>
                <a:cs typeface="Times New Roman (Body CS)"/>
              </a:rPr>
              <a:t>Numerous factors influence an individual’s </a:t>
            </a:r>
            <a:r>
              <a:rPr lang="en-US" sz="1800" b="1" kern="100" dirty="0">
                <a:effectLst/>
                <a:latin typeface="Times New Roman" panose="02020603050405020304" pitchFamily="18" charset="0"/>
                <a:ea typeface="Aptos" panose="020B0004020202020204" pitchFamily="34" charset="0"/>
                <a:cs typeface="Times New Roman (Body CS)"/>
              </a:rPr>
              <a:t>level of resilience </a:t>
            </a:r>
            <a:r>
              <a:rPr lang="en-US" sz="1800" kern="100" dirty="0">
                <a:effectLst/>
                <a:latin typeface="Times New Roman" panose="02020603050405020304" pitchFamily="18" charset="0"/>
                <a:ea typeface="Aptos" panose="020B0004020202020204" pitchFamily="34" charset="0"/>
                <a:cs typeface="Times New Roman (Body CS)"/>
              </a:rPr>
              <a:t>including </a:t>
            </a:r>
            <a:r>
              <a:rPr lang="en-US" sz="1800" b="1" kern="100" dirty="0">
                <a:effectLst/>
                <a:latin typeface="Times New Roman" panose="02020603050405020304" pitchFamily="18" charset="0"/>
                <a:ea typeface="Aptos" panose="020B0004020202020204" pitchFamily="34" charset="0"/>
                <a:cs typeface="Times New Roman (Body CS)"/>
              </a:rPr>
              <a:t>personal or internal</a:t>
            </a:r>
            <a:r>
              <a:rPr lang="en-US" sz="1800" kern="100" dirty="0">
                <a:effectLst/>
                <a:latin typeface="Times New Roman" panose="02020603050405020304" pitchFamily="18" charset="0"/>
                <a:ea typeface="Aptos" panose="020B0004020202020204" pitchFamily="34" charset="0"/>
                <a:cs typeface="Times New Roman (Body CS)"/>
              </a:rPr>
              <a:t> </a:t>
            </a:r>
            <a:r>
              <a:rPr lang="en-US" sz="1800" b="1" kern="100" dirty="0">
                <a:effectLst/>
                <a:latin typeface="Times New Roman" panose="02020603050405020304" pitchFamily="18" charset="0"/>
                <a:ea typeface="Aptos" panose="020B0004020202020204" pitchFamily="34" charset="0"/>
                <a:cs typeface="Times New Roman (Body CS)"/>
              </a:rPr>
              <a:t>characteristics</a:t>
            </a:r>
            <a:r>
              <a:rPr lang="en-US" sz="1800" kern="100" dirty="0">
                <a:effectLst/>
                <a:latin typeface="Times New Roman" panose="02020603050405020304" pitchFamily="18" charset="0"/>
                <a:ea typeface="Aptos" panose="020B0004020202020204" pitchFamily="34" charset="0"/>
                <a:cs typeface="Times New Roman (Body CS)"/>
              </a:rPr>
              <a:t> such as self-esteem, self-regulatory abilities, and a positive outlook on life (e.g., “positive psychology”). Whereas </a:t>
            </a:r>
            <a:r>
              <a:rPr lang="en-US" sz="1800" b="1" kern="100" dirty="0">
                <a:effectLst/>
                <a:latin typeface="Times New Roman" panose="02020603050405020304" pitchFamily="18" charset="0"/>
                <a:ea typeface="Aptos" panose="020B0004020202020204" pitchFamily="34" charset="0"/>
                <a:cs typeface="Times New Roman (Body CS)"/>
              </a:rPr>
              <a:t>external</a:t>
            </a:r>
            <a:r>
              <a:rPr lang="en-US" sz="1800" kern="100" dirty="0">
                <a:effectLst/>
                <a:latin typeface="Times New Roman" panose="02020603050405020304" pitchFamily="18" charset="0"/>
                <a:ea typeface="Aptos" panose="020B0004020202020204" pitchFamily="34" charset="0"/>
                <a:cs typeface="Times New Roman (Body CS)"/>
              </a:rPr>
              <a:t> </a:t>
            </a:r>
            <a:r>
              <a:rPr lang="en-US" sz="1800" b="1" kern="100" dirty="0">
                <a:effectLst/>
                <a:latin typeface="Times New Roman" panose="02020603050405020304" pitchFamily="18" charset="0"/>
                <a:ea typeface="Aptos" panose="020B0004020202020204" pitchFamily="34" charset="0"/>
                <a:cs typeface="Times New Roman (Body CS)"/>
              </a:rPr>
              <a:t>factors</a:t>
            </a:r>
            <a:r>
              <a:rPr lang="en-US" sz="1800" kern="100" dirty="0">
                <a:effectLst/>
                <a:latin typeface="Times New Roman" panose="02020603050405020304" pitchFamily="18" charset="0"/>
                <a:ea typeface="Aptos" panose="020B0004020202020204" pitchFamily="34" charset="0"/>
                <a:cs typeface="Times New Roman (Body CS)"/>
              </a:rPr>
              <a:t> such as one’s social support systems—relationships with family, friends, and community as well as access to resources and opportunities—can also make a huge difference.</a:t>
            </a:r>
          </a:p>
          <a:p>
            <a:endParaRPr lang="en-US" dirty="0"/>
          </a:p>
        </p:txBody>
      </p:sp>
    </p:spTree>
    <p:extLst>
      <p:ext uri="{BB962C8B-B14F-4D97-AF65-F5344CB8AC3E}">
        <p14:creationId xmlns:p14="http://schemas.microsoft.com/office/powerpoint/2010/main" val="31046965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15507-E5E0-0B6A-03A2-00EFB2C4243F}"/>
              </a:ext>
            </a:extLst>
          </p:cNvPr>
          <p:cNvSpPr>
            <a:spLocks noGrp="1"/>
          </p:cNvSpPr>
          <p:nvPr>
            <p:ph type="title"/>
          </p:nvPr>
        </p:nvSpPr>
        <p:spPr/>
        <p:txBody>
          <a:bodyPr/>
          <a:lstStyle/>
          <a:p>
            <a:r>
              <a:rPr lang="en-US" dirty="0"/>
              <a:t>Trauma &amp; Recovery Concentration</a:t>
            </a:r>
          </a:p>
        </p:txBody>
      </p:sp>
      <p:sp>
        <p:nvSpPr>
          <p:cNvPr id="3" name="Content Placeholder 2">
            <a:extLst>
              <a:ext uri="{FF2B5EF4-FFF2-40B4-BE49-F238E27FC236}">
                <a16:creationId xmlns:a16="http://schemas.microsoft.com/office/drawing/2014/main" id="{994E94B5-DD40-7024-20E5-D412B423A7BE}"/>
              </a:ext>
            </a:extLst>
          </p:cNvPr>
          <p:cNvSpPr>
            <a:spLocks noGrp="1"/>
          </p:cNvSpPr>
          <p:nvPr>
            <p:ph idx="1"/>
          </p:nvPr>
        </p:nvSpPr>
        <p:spPr/>
        <p:txBody>
          <a:bodyPr>
            <a:normAutofit/>
          </a:bodyPr>
          <a:lstStyle/>
          <a:p>
            <a:pPr marL="0" marR="0" indent="0">
              <a:spcBef>
                <a:spcPts val="0"/>
              </a:spcBef>
              <a:spcAft>
                <a:spcPts val="0"/>
              </a:spcAft>
              <a:buNone/>
            </a:pPr>
            <a:r>
              <a:rPr lang="en-US" sz="1600" u="sng" kern="100" dirty="0">
                <a:effectLst/>
                <a:latin typeface="Times New Roman" panose="02020603050405020304" pitchFamily="18" charset="0"/>
                <a:ea typeface="Aptos" panose="020B0004020202020204" pitchFamily="34" charset="0"/>
                <a:cs typeface="Times New Roman (Body CS)"/>
              </a:rPr>
              <a:t>Suggested courses</a:t>
            </a:r>
            <a:endParaRPr lang="en-US" sz="1600" kern="100" dirty="0">
              <a:effectLst/>
              <a:latin typeface="Times New Roman" panose="02020603050405020304" pitchFamily="18" charset="0"/>
              <a:ea typeface="Aptos" panose="020B0004020202020204" pitchFamily="34" charset="0"/>
              <a:cs typeface="Times New Roman (Body CS)"/>
            </a:endParaRPr>
          </a:p>
          <a:p>
            <a:pPr marL="0" marR="0" indent="0">
              <a:spcBef>
                <a:spcPts val="0"/>
              </a:spcBef>
              <a:spcAft>
                <a:spcPts val="0"/>
              </a:spcAft>
              <a:buNone/>
            </a:pPr>
            <a:r>
              <a:rPr lang="en-US" sz="1600" kern="100" dirty="0">
                <a:effectLst/>
                <a:latin typeface="Times New Roman" panose="02020603050405020304" pitchFamily="18" charset="0"/>
                <a:ea typeface="Aptos" panose="020B0004020202020204" pitchFamily="34" charset="0"/>
                <a:cs typeface="Times New Roman (Body CS)"/>
              </a:rPr>
              <a:t> </a:t>
            </a:r>
          </a:p>
          <a:p>
            <a:pPr marL="342900" marR="0" lvl="0" indent="-342900">
              <a:spcBef>
                <a:spcPts val="0"/>
              </a:spcBef>
              <a:spcAft>
                <a:spcPts val="0"/>
              </a:spcAft>
              <a:buFont typeface="Symbol" pitchFamily="2" charset="2"/>
              <a:buChar char=""/>
            </a:pPr>
            <a:r>
              <a:rPr lang="en-US" sz="1600" b="1" kern="100" dirty="0">
                <a:effectLst/>
                <a:latin typeface="Times New Roman" panose="02020603050405020304" pitchFamily="18" charset="0"/>
                <a:ea typeface="Aptos" panose="020B0004020202020204" pitchFamily="34" charset="0"/>
                <a:cs typeface="Times New Roman (Body CS)"/>
              </a:rPr>
              <a:t>Trauma and Recovery </a:t>
            </a:r>
            <a:r>
              <a:rPr lang="en-US" sz="1600" kern="100" dirty="0">
                <a:effectLst/>
                <a:latin typeface="Times New Roman" panose="02020603050405020304" pitchFamily="18" charset="0"/>
                <a:ea typeface="Aptos" panose="020B0004020202020204" pitchFamily="34" charset="0"/>
                <a:cs typeface="Times New Roman (Body CS)"/>
              </a:rPr>
              <a:t>(3 credits)</a:t>
            </a:r>
          </a:p>
          <a:p>
            <a:pPr marL="742950" marR="0" lvl="1" indent="-285750">
              <a:spcBef>
                <a:spcPts val="0"/>
              </a:spcBef>
              <a:spcAft>
                <a:spcPts val="0"/>
              </a:spcAft>
              <a:buFont typeface="Courier New" panose="02070309020205020404" pitchFamily="49" charset="0"/>
              <a:buChar char="o"/>
            </a:pPr>
            <a:r>
              <a:rPr lang="en-US" sz="1600" kern="100" dirty="0">
                <a:effectLst/>
                <a:latin typeface="Times New Roman" panose="02020603050405020304" pitchFamily="18" charset="0"/>
                <a:ea typeface="Aptos" panose="020B0004020202020204" pitchFamily="34" charset="0"/>
                <a:cs typeface="Times New Roman" panose="02020603050405020304" pitchFamily="18" charset="0"/>
              </a:rPr>
              <a:t>Herman, Judith Lewis (1992). </a:t>
            </a:r>
            <a:r>
              <a:rPr lang="en-US" sz="1600" i="1" kern="100" dirty="0">
                <a:effectLst/>
                <a:latin typeface="Times New Roman" panose="02020603050405020304" pitchFamily="18" charset="0"/>
                <a:ea typeface="Aptos" panose="020B0004020202020204" pitchFamily="34" charset="0"/>
                <a:cs typeface="Times New Roman" panose="02020603050405020304" pitchFamily="18" charset="0"/>
              </a:rPr>
              <a:t>Trauma and recovery: The aftermath of violence - from domestic abuse to political terror</a:t>
            </a:r>
            <a:r>
              <a:rPr lang="en-US" sz="1600" kern="100" dirty="0">
                <a:effectLst/>
                <a:latin typeface="Times New Roman" panose="02020603050405020304" pitchFamily="18" charset="0"/>
                <a:ea typeface="Aptos" panose="020B0004020202020204" pitchFamily="34" charset="0"/>
                <a:cs typeface="Times New Roman" panose="02020603050405020304" pitchFamily="18" charset="0"/>
              </a:rPr>
              <a:t>. New York: Basic Books (paperback: $14.49).</a:t>
            </a:r>
            <a:endParaRPr lang="en-US" sz="1600" kern="100" dirty="0">
              <a:effectLst/>
              <a:latin typeface="Times New Roman" panose="02020603050405020304" pitchFamily="18" charset="0"/>
              <a:ea typeface="Aptos" panose="020B0004020202020204" pitchFamily="34" charset="0"/>
              <a:cs typeface="Times New Roman (Body CS)"/>
            </a:endParaRPr>
          </a:p>
          <a:p>
            <a:pPr marL="342900" marR="0" lvl="0" indent="-342900">
              <a:spcBef>
                <a:spcPts val="0"/>
              </a:spcBef>
              <a:spcAft>
                <a:spcPts val="0"/>
              </a:spcAft>
              <a:buFont typeface="Symbol" pitchFamily="2" charset="2"/>
              <a:buChar char=""/>
            </a:pPr>
            <a:r>
              <a:rPr lang="en-US" sz="1600" b="1" kern="100" dirty="0">
                <a:effectLst/>
                <a:latin typeface="Times New Roman" panose="02020603050405020304" pitchFamily="18" charset="0"/>
                <a:ea typeface="Aptos" panose="020B0004020202020204" pitchFamily="34" charset="0"/>
                <a:cs typeface="Times New Roman (Body CS)"/>
              </a:rPr>
              <a:t>Trauma-Informed Care </a:t>
            </a:r>
            <a:r>
              <a:rPr lang="en-US" sz="1600" kern="100" dirty="0">
                <a:effectLst/>
                <a:latin typeface="Times New Roman" panose="02020603050405020304" pitchFamily="18" charset="0"/>
                <a:ea typeface="Aptos" panose="020B0004020202020204" pitchFamily="34" charset="0"/>
                <a:cs typeface="Times New Roman (Body CS)"/>
              </a:rPr>
              <a:t>(3 credits)</a:t>
            </a:r>
          </a:p>
          <a:p>
            <a:pPr marL="742950" marR="0" lvl="1" indent="-285750">
              <a:spcBef>
                <a:spcPts val="0"/>
              </a:spcBef>
              <a:spcAft>
                <a:spcPts val="0"/>
              </a:spcAft>
              <a:buFont typeface="Courier New" panose="02070309020205020404" pitchFamily="49" charset="0"/>
              <a:buChar char="o"/>
            </a:pPr>
            <a:r>
              <a:rPr lang="en-US" sz="1600" kern="100" dirty="0">
                <a:effectLst/>
                <a:latin typeface="Times New Roman" panose="02020603050405020304" pitchFamily="18" charset="0"/>
                <a:ea typeface="Aptos" panose="020B0004020202020204" pitchFamily="34" charset="0"/>
                <a:cs typeface="Times New Roman" panose="02020603050405020304" pitchFamily="18" charset="0"/>
              </a:rPr>
              <a:t>Van der Kolk, B. A. (2014). </a:t>
            </a:r>
            <a:r>
              <a:rPr lang="en-US" sz="1600" i="1" kern="100" dirty="0">
                <a:effectLst/>
                <a:latin typeface="Times New Roman" panose="02020603050405020304" pitchFamily="18" charset="0"/>
                <a:ea typeface="Aptos" panose="020B0004020202020204" pitchFamily="34" charset="0"/>
                <a:cs typeface="Times New Roman" panose="02020603050405020304" pitchFamily="18" charset="0"/>
              </a:rPr>
              <a:t>The body keeps the score: Brain, mind, and body in the healing of trauma</a:t>
            </a:r>
            <a:r>
              <a:rPr lang="en-US" sz="1600" kern="100" dirty="0">
                <a:effectLst/>
                <a:latin typeface="Times New Roman" panose="02020603050405020304" pitchFamily="18" charset="0"/>
                <a:ea typeface="Aptos" panose="020B0004020202020204" pitchFamily="34" charset="0"/>
                <a:cs typeface="Times New Roman" panose="02020603050405020304" pitchFamily="18" charset="0"/>
              </a:rPr>
              <a:t>. NY: Viking (paperback: $10).</a:t>
            </a:r>
          </a:p>
          <a:p>
            <a:pPr marL="342900" marR="0" lvl="0" indent="-342900">
              <a:spcBef>
                <a:spcPts val="0"/>
              </a:spcBef>
              <a:spcAft>
                <a:spcPts val="0"/>
              </a:spcAft>
              <a:buFont typeface="Symbol" pitchFamily="2" charset="2"/>
              <a:buChar char=""/>
            </a:pPr>
            <a:r>
              <a:rPr lang="en-US" sz="1600" b="1" kern="100" dirty="0">
                <a:effectLst/>
                <a:latin typeface="Times New Roman" panose="02020603050405020304" pitchFamily="18" charset="0"/>
                <a:ea typeface="Aptos" panose="020B0004020202020204" pitchFamily="34" charset="0"/>
                <a:cs typeface="Times New Roman (Body CS)"/>
              </a:rPr>
              <a:t>Attachment Theory </a:t>
            </a:r>
            <a:r>
              <a:rPr lang="en-US" sz="1600" kern="100" dirty="0">
                <a:effectLst/>
                <a:latin typeface="Times New Roman" panose="02020603050405020304" pitchFamily="18" charset="0"/>
                <a:ea typeface="Aptos" panose="020B0004020202020204" pitchFamily="34" charset="0"/>
                <a:cs typeface="Times New Roman (Body CS)"/>
              </a:rPr>
              <a:t>(3 credits) – Bowlby, Ainsworth, Brazelton…</a:t>
            </a:r>
          </a:p>
          <a:p>
            <a:pPr marL="742950" marR="0" lvl="1" indent="-285750">
              <a:spcBef>
                <a:spcPts val="0"/>
              </a:spcBef>
              <a:spcAft>
                <a:spcPts val="0"/>
              </a:spcAft>
              <a:buFont typeface="Courier New" panose="02070309020205020404" pitchFamily="49" charset="0"/>
              <a:buChar char="o"/>
            </a:pPr>
            <a:r>
              <a:rPr lang="en-US" sz="1600" kern="100" dirty="0">
                <a:effectLst/>
                <a:latin typeface="Times New Roman" panose="02020603050405020304" pitchFamily="18" charset="0"/>
                <a:ea typeface="Aptos" panose="020B0004020202020204" pitchFamily="34" charset="0"/>
                <a:cs typeface="Times New Roman" panose="02020603050405020304" pitchFamily="18" charset="0"/>
              </a:rPr>
              <a:t>O’Shaughnessy, R. et al. (2023). </a:t>
            </a:r>
            <a:r>
              <a:rPr lang="en-US" sz="1600" i="1" kern="100" dirty="0">
                <a:effectLst/>
                <a:latin typeface="Times New Roman" panose="02020603050405020304" pitchFamily="18" charset="0"/>
                <a:ea typeface="Aptos" panose="020B0004020202020204" pitchFamily="34" charset="0"/>
                <a:cs typeface="Times New Roman" panose="02020603050405020304" pitchFamily="18" charset="0"/>
              </a:rPr>
              <a:t>Attachment theory (the basics)</a:t>
            </a:r>
            <a:r>
              <a:rPr lang="en-US" sz="1600" kern="100" dirty="0">
                <a:effectLst/>
                <a:latin typeface="Times New Roman" panose="02020603050405020304" pitchFamily="18" charset="0"/>
                <a:ea typeface="Aptos" panose="020B0004020202020204" pitchFamily="34" charset="0"/>
                <a:cs typeface="Times New Roman" panose="02020603050405020304" pitchFamily="18" charset="0"/>
              </a:rPr>
              <a:t>, UK: Routledge (paperback: $18.98).</a:t>
            </a:r>
          </a:p>
        </p:txBody>
      </p:sp>
    </p:spTree>
    <p:extLst>
      <p:ext uri="{BB962C8B-B14F-4D97-AF65-F5344CB8AC3E}">
        <p14:creationId xmlns:p14="http://schemas.microsoft.com/office/powerpoint/2010/main" val="13323569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BBDA5-3155-92EE-0C30-182936CA7C96}"/>
              </a:ext>
            </a:extLst>
          </p:cNvPr>
          <p:cNvSpPr>
            <a:spLocks noGrp="1"/>
          </p:cNvSpPr>
          <p:nvPr>
            <p:ph type="title"/>
          </p:nvPr>
        </p:nvSpPr>
        <p:spPr/>
        <p:txBody>
          <a:bodyPr/>
          <a:lstStyle/>
          <a:p>
            <a:r>
              <a:rPr lang="en-US" dirty="0"/>
              <a:t>Trauma &amp; Recovery Concentration</a:t>
            </a:r>
          </a:p>
        </p:txBody>
      </p:sp>
      <p:sp>
        <p:nvSpPr>
          <p:cNvPr id="3" name="Content Placeholder 2">
            <a:extLst>
              <a:ext uri="{FF2B5EF4-FFF2-40B4-BE49-F238E27FC236}">
                <a16:creationId xmlns:a16="http://schemas.microsoft.com/office/drawing/2014/main" id="{43EA63B1-3EAE-9A7A-367C-1F21788D7BB8}"/>
              </a:ext>
            </a:extLst>
          </p:cNvPr>
          <p:cNvSpPr>
            <a:spLocks noGrp="1"/>
          </p:cNvSpPr>
          <p:nvPr>
            <p:ph idx="1"/>
          </p:nvPr>
        </p:nvSpPr>
        <p:spPr/>
        <p:txBody>
          <a:bodyPr>
            <a:normAutofit lnSpcReduction="10000"/>
          </a:bodyPr>
          <a:lstStyle/>
          <a:p>
            <a:pPr marL="342900" marR="0" lvl="0" indent="-342900">
              <a:spcBef>
                <a:spcPts val="0"/>
              </a:spcBef>
              <a:spcAft>
                <a:spcPts val="0"/>
              </a:spcAft>
              <a:buFont typeface="Symbol" pitchFamily="2" charset="2"/>
              <a:buChar char=""/>
            </a:pPr>
            <a:r>
              <a:rPr lang="en-US" sz="1600" b="1" dirty="0">
                <a:effectLst/>
                <a:latin typeface="Times New Roman" panose="02020603050405020304" pitchFamily="18" charset="0"/>
                <a:ea typeface="Aptos" panose="020B0004020202020204" pitchFamily="34" charset="0"/>
                <a:cs typeface="Times New Roman (Body CS)"/>
              </a:rPr>
              <a:t>Abnormal Psychology </a:t>
            </a:r>
            <a:r>
              <a:rPr lang="en-US" sz="1600" dirty="0">
                <a:effectLst/>
                <a:latin typeface="Times New Roman" panose="02020603050405020304" pitchFamily="18" charset="0"/>
                <a:ea typeface="Aptos" panose="020B0004020202020204" pitchFamily="34" charset="0"/>
                <a:cs typeface="Times New Roman (Body CS)"/>
              </a:rPr>
              <a:t>(3 credits) with an emphasis on </a:t>
            </a:r>
            <a:r>
              <a:rPr lang="en-US" sz="1600" b="1" dirty="0">
                <a:effectLst/>
                <a:latin typeface="Times New Roman" panose="02020603050405020304" pitchFamily="18" charset="0"/>
                <a:ea typeface="Aptos" panose="020B0004020202020204" pitchFamily="34" charset="0"/>
                <a:cs typeface="Times New Roman (Body CS)"/>
              </a:rPr>
              <a:t>“maladaptive behaviors.”</a:t>
            </a:r>
            <a:r>
              <a:rPr lang="en-US" sz="1600" b="1" dirty="0">
                <a:effectLst/>
              </a:rPr>
              <a:t> </a:t>
            </a:r>
            <a:r>
              <a:rPr lang="en-US" sz="1600" dirty="0">
                <a:effectLst/>
              </a:rPr>
              <a:t>A valid mental disorder exists when some internal psychological system is unable to function as it is designed to function and when this dysfunction is </a:t>
            </a:r>
            <a:r>
              <a:rPr lang="en-US" sz="1600" b="1" i="1" dirty="0">
                <a:effectLst/>
              </a:rPr>
              <a:t>inappropriate in a particular social context </a:t>
            </a:r>
            <a:r>
              <a:rPr lang="en-US" sz="1600" dirty="0">
                <a:effectLst/>
              </a:rPr>
              <a:t>(Alan Horwitz, </a:t>
            </a:r>
            <a:r>
              <a:rPr lang="en-US" sz="1600" i="1" dirty="0">
                <a:effectLst/>
              </a:rPr>
              <a:t>Creating Mental Illness</a:t>
            </a:r>
            <a:r>
              <a:rPr lang="en-US" sz="1600" dirty="0">
                <a:effectLst/>
              </a:rPr>
              <a:t>, 2002).</a:t>
            </a:r>
            <a:endParaRPr lang="en-US" sz="1600" kern="100" dirty="0">
              <a:effectLst/>
              <a:latin typeface="Times New Roman" panose="02020603050405020304" pitchFamily="18" charset="0"/>
              <a:ea typeface="Aptos" panose="020B0004020202020204" pitchFamily="34" charset="0"/>
              <a:cs typeface="Times New Roman (Body CS)"/>
            </a:endParaRPr>
          </a:p>
          <a:p>
            <a:pPr marL="342900" marR="0" lvl="0" indent="-342900">
              <a:spcBef>
                <a:spcPts val="0"/>
              </a:spcBef>
              <a:spcAft>
                <a:spcPts val="0"/>
              </a:spcAft>
              <a:buFont typeface="Symbol" pitchFamily="2" charset="2"/>
              <a:buChar char=""/>
            </a:pPr>
            <a:endParaRPr lang="en-US" sz="1600" kern="100" dirty="0">
              <a:latin typeface="Times New Roman" panose="02020603050405020304" pitchFamily="18" charset="0"/>
              <a:ea typeface="Aptos" panose="020B0004020202020204" pitchFamily="34" charset="0"/>
              <a:cs typeface="Times New Roman (Body CS)"/>
            </a:endParaRPr>
          </a:p>
          <a:p>
            <a:pPr marL="342900" marR="0" lvl="0" indent="-342900">
              <a:spcBef>
                <a:spcPts val="0"/>
              </a:spcBef>
              <a:spcAft>
                <a:spcPts val="0"/>
              </a:spcAft>
              <a:buFont typeface="Symbol" pitchFamily="2" charset="2"/>
              <a:buChar char=""/>
            </a:pPr>
            <a:r>
              <a:rPr lang="en-US" sz="1600" b="1" kern="100" dirty="0">
                <a:effectLst/>
                <a:latin typeface="Times New Roman" panose="02020603050405020304" pitchFamily="18" charset="0"/>
                <a:ea typeface="Aptos" panose="020B0004020202020204" pitchFamily="34" charset="0"/>
                <a:cs typeface="Times New Roman (Body CS)"/>
              </a:rPr>
              <a:t>Health Psychology </a:t>
            </a:r>
            <a:r>
              <a:rPr lang="en-US" sz="1600" kern="100" dirty="0">
                <a:effectLst/>
                <a:latin typeface="Times New Roman" panose="02020603050405020304" pitchFamily="18" charset="0"/>
                <a:ea typeface="Aptos" panose="020B0004020202020204" pitchFamily="34" charset="0"/>
                <a:cs typeface="Times New Roman (Body CS)"/>
              </a:rPr>
              <a:t>(3 credits) - How do psychological, behavioral, and cultural factors contribute to physical health and illness?</a:t>
            </a:r>
          </a:p>
          <a:p>
            <a:pPr marL="342900" marR="0" lvl="0" indent="-342900">
              <a:spcBef>
                <a:spcPts val="0"/>
              </a:spcBef>
              <a:spcAft>
                <a:spcPts val="0"/>
              </a:spcAft>
              <a:buFont typeface="Symbol" pitchFamily="2" charset="2"/>
              <a:buChar char=""/>
            </a:pPr>
            <a:endParaRPr lang="en-US" sz="1600" kern="100" dirty="0">
              <a:effectLst/>
              <a:latin typeface="Times New Roman" panose="02020603050405020304" pitchFamily="18" charset="0"/>
              <a:ea typeface="Aptos" panose="020B0004020202020204" pitchFamily="34" charset="0"/>
              <a:cs typeface="Times New Roman (Body CS)"/>
            </a:endParaRPr>
          </a:p>
          <a:p>
            <a:pPr marL="342900" marR="0" lvl="0" indent="-342900">
              <a:spcBef>
                <a:spcPts val="0"/>
              </a:spcBef>
              <a:spcAft>
                <a:spcPts val="0"/>
              </a:spcAft>
              <a:buFont typeface="Symbol" pitchFamily="2" charset="2"/>
              <a:buChar char=""/>
            </a:pPr>
            <a:r>
              <a:rPr lang="en-US" sz="1600" b="1" kern="100" dirty="0">
                <a:effectLst/>
                <a:latin typeface="Times New Roman" panose="02020603050405020304" pitchFamily="18" charset="0"/>
                <a:ea typeface="Aptos" panose="020B0004020202020204" pitchFamily="34" charset="0"/>
                <a:cs typeface="Times New Roman (Body CS)"/>
              </a:rPr>
              <a:t>Biopsychology</a:t>
            </a:r>
            <a:r>
              <a:rPr lang="en-US" sz="1600" kern="100" dirty="0">
                <a:effectLst/>
                <a:latin typeface="Times New Roman" panose="02020603050405020304" pitchFamily="18" charset="0"/>
                <a:ea typeface="Aptos" panose="020B0004020202020204" pitchFamily="34" charset="0"/>
                <a:cs typeface="Times New Roman (Body CS)"/>
              </a:rPr>
              <a:t> (3 credits) - The  study of the neurobiological, genetic, and developmental mechanisms that give rise to mind (cognition, affect) and behavior.</a:t>
            </a:r>
          </a:p>
          <a:p>
            <a:pPr marL="742950" marR="0" lvl="1" indent="-285750">
              <a:spcBef>
                <a:spcPts val="0"/>
              </a:spcBef>
              <a:spcAft>
                <a:spcPts val="0"/>
              </a:spcAft>
              <a:buFont typeface="Courier New" panose="02070309020205020404" pitchFamily="49" charset="0"/>
              <a:buChar char="o"/>
            </a:pPr>
            <a:r>
              <a:rPr lang="en-US" sz="1600" kern="100" dirty="0">
                <a:effectLst/>
                <a:latin typeface="Times New Roman" panose="02020603050405020304" pitchFamily="18" charset="0"/>
                <a:ea typeface="Aptos" panose="020B0004020202020204" pitchFamily="34" charset="0"/>
                <a:cs typeface="Times New Roman" panose="02020603050405020304" pitchFamily="18" charset="0"/>
              </a:rPr>
              <a:t>Seitz, J. (2019, 1</a:t>
            </a:r>
            <a:r>
              <a:rPr lang="en-US" sz="1600" kern="100" baseline="30000" dirty="0">
                <a:effectLst/>
                <a:latin typeface="Times New Roman" panose="02020603050405020304" pitchFamily="18" charset="0"/>
                <a:ea typeface="Aptos" panose="020B0004020202020204" pitchFamily="34" charset="0"/>
                <a:cs typeface="Times New Roman" panose="02020603050405020304" pitchFamily="18" charset="0"/>
              </a:rPr>
              <a:t>st</a:t>
            </a:r>
            <a:r>
              <a:rPr lang="en-US" sz="1600" kern="100" dirty="0">
                <a:effectLst/>
                <a:latin typeface="Times New Roman" panose="02020603050405020304" pitchFamily="18" charset="0"/>
                <a:ea typeface="Aptos" panose="020B0004020202020204" pitchFamily="34" charset="0"/>
                <a:cs typeface="Times New Roman" panose="02020603050405020304" pitchFamily="18" charset="0"/>
              </a:rPr>
              <a:t> ed.). </a:t>
            </a:r>
            <a:r>
              <a:rPr lang="en-US" sz="1600" i="1" kern="100" dirty="0">
                <a:effectLst/>
                <a:latin typeface="Times New Roman" panose="02020603050405020304" pitchFamily="18" charset="0"/>
                <a:ea typeface="Aptos" panose="020B0004020202020204" pitchFamily="34" charset="0"/>
                <a:cs typeface="Times New Roman" panose="02020603050405020304" pitchFamily="18" charset="0"/>
              </a:rPr>
              <a:t>Mind embodied: The evolutionary origins of complex cognitive abilities in modern humans</a:t>
            </a:r>
            <a:r>
              <a:rPr lang="en-US" sz="1600" kern="100" dirty="0">
                <a:effectLst/>
                <a:latin typeface="Times New Roman" panose="02020603050405020304" pitchFamily="18" charset="0"/>
                <a:ea typeface="Aptos" panose="020B0004020202020204" pitchFamily="34" charset="0"/>
                <a:cs typeface="Times New Roman" panose="02020603050405020304" pitchFamily="18" charset="0"/>
              </a:rPr>
              <a:t>. NY: Peter Lang (targeted readings).</a:t>
            </a:r>
          </a:p>
          <a:p>
            <a:pPr marL="457200" marR="0" lvl="1" indent="0">
              <a:spcBef>
                <a:spcPts val="0"/>
              </a:spcBef>
              <a:spcAft>
                <a:spcPts val="0"/>
              </a:spcAft>
              <a:buNone/>
            </a:pPr>
            <a:endParaRPr lang="en-US" sz="16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600" b="1" kern="100" dirty="0">
                <a:effectLst/>
                <a:latin typeface="Times New Roman" panose="02020603050405020304" pitchFamily="18" charset="0"/>
                <a:ea typeface="Aptos" panose="020B0004020202020204" pitchFamily="34" charset="0"/>
                <a:cs typeface="Times New Roman (Body CS)"/>
              </a:rPr>
              <a:t>Practicum</a:t>
            </a:r>
            <a:r>
              <a:rPr lang="en-US" sz="1600" kern="100" dirty="0">
                <a:effectLst/>
                <a:latin typeface="Times New Roman" panose="02020603050405020304" pitchFamily="18" charset="0"/>
                <a:ea typeface="Aptos" panose="020B0004020202020204" pitchFamily="34" charset="0"/>
                <a:cs typeface="Times New Roman (Body CS)"/>
              </a:rPr>
              <a:t> (6 credits) - Aristotle wrote in the </a:t>
            </a:r>
            <a:r>
              <a:rPr lang="en-US" sz="1600" i="1" kern="100" dirty="0">
                <a:effectLst/>
                <a:latin typeface="Times New Roman" panose="02020603050405020304" pitchFamily="18" charset="0"/>
                <a:ea typeface="Aptos" panose="020B0004020202020204" pitchFamily="34" charset="0"/>
                <a:cs typeface="Times New Roman (Body CS)"/>
              </a:rPr>
              <a:t>Nicomachean Ethics</a:t>
            </a:r>
            <a:r>
              <a:rPr lang="en-US" sz="1600" kern="100" dirty="0">
                <a:effectLst/>
                <a:latin typeface="Times New Roman" panose="02020603050405020304" pitchFamily="18" charset="0"/>
                <a:ea typeface="Aptos" panose="020B0004020202020204" pitchFamily="34" charset="0"/>
                <a:cs typeface="Times New Roman (Body CS)"/>
              </a:rPr>
              <a:t> (350 B.C.E): "For the things we have to learn before we can do them, we learn by doing them” or what is now known as </a:t>
            </a:r>
            <a:r>
              <a:rPr lang="en-US" sz="1600" b="1" kern="100" dirty="0">
                <a:effectLst/>
                <a:latin typeface="Times New Roman" panose="02020603050405020304" pitchFamily="18" charset="0"/>
                <a:ea typeface="Aptos" panose="020B0004020202020204" pitchFamily="34" charset="0"/>
                <a:cs typeface="Times New Roman (Body CS)"/>
              </a:rPr>
              <a:t>experiential learning</a:t>
            </a:r>
            <a:r>
              <a:rPr lang="en-US" sz="1600" kern="100" dirty="0">
                <a:effectLst/>
                <a:latin typeface="Times New Roman" panose="02020603050405020304" pitchFamily="18" charset="0"/>
                <a:ea typeface="Aptos" panose="020B0004020202020204" pitchFamily="34" charset="0"/>
                <a:cs typeface="Times New Roman (Body CS)"/>
              </a:rPr>
              <a:t>.</a:t>
            </a:r>
          </a:p>
        </p:txBody>
      </p:sp>
    </p:spTree>
    <p:extLst>
      <p:ext uri="{BB962C8B-B14F-4D97-AF65-F5344CB8AC3E}">
        <p14:creationId xmlns:p14="http://schemas.microsoft.com/office/powerpoint/2010/main" val="1579277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9B0C8-C03E-41E0-CC5C-F28DDE204175}"/>
              </a:ext>
            </a:extLst>
          </p:cNvPr>
          <p:cNvSpPr>
            <a:spLocks noGrp="1"/>
          </p:cNvSpPr>
          <p:nvPr>
            <p:ph type="title"/>
          </p:nvPr>
        </p:nvSpPr>
        <p:spPr/>
        <p:txBody>
          <a:bodyPr/>
          <a:lstStyle/>
          <a:p>
            <a:r>
              <a:rPr lang="en-US" dirty="0"/>
              <a:t>Trauma</a:t>
            </a:r>
          </a:p>
        </p:txBody>
      </p:sp>
      <p:sp>
        <p:nvSpPr>
          <p:cNvPr id="3" name="Content Placeholder 2">
            <a:extLst>
              <a:ext uri="{FF2B5EF4-FFF2-40B4-BE49-F238E27FC236}">
                <a16:creationId xmlns:a16="http://schemas.microsoft.com/office/drawing/2014/main" id="{C0CD6123-0EBB-B865-D303-E8DFE5003C85}"/>
              </a:ext>
            </a:extLst>
          </p:cNvPr>
          <p:cNvSpPr>
            <a:spLocks noGrp="1"/>
          </p:cNvSpPr>
          <p:nvPr>
            <p:ph idx="1"/>
          </p:nvPr>
        </p:nvSpPr>
        <p:spPr/>
        <p:txBody>
          <a:bodyPr>
            <a:normAutofit fontScale="70000" lnSpcReduction="20000"/>
          </a:bodyPr>
          <a:lstStyle/>
          <a:p>
            <a:pPr marL="0" marR="0">
              <a:spcBef>
                <a:spcPts val="0"/>
              </a:spcBef>
              <a:spcAft>
                <a:spcPts val="0"/>
              </a:spcAft>
            </a:pPr>
            <a:r>
              <a:rPr lang="en-US" sz="2600" b="1" kern="100" dirty="0">
                <a:effectLst/>
                <a:latin typeface="Times New Roman" panose="02020603050405020304" pitchFamily="18" charset="0"/>
                <a:ea typeface="Aptos" panose="020B0004020202020204" pitchFamily="34" charset="0"/>
                <a:cs typeface="Times New Roman (Body CS)"/>
              </a:rPr>
              <a:t>Social/structural:</a:t>
            </a:r>
            <a:r>
              <a:rPr lang="en-US" sz="2600" kern="100" dirty="0">
                <a:effectLst/>
                <a:latin typeface="Times New Roman" panose="02020603050405020304" pitchFamily="18" charset="0"/>
                <a:ea typeface="Aptos" panose="020B0004020202020204" pitchFamily="34" charset="0"/>
                <a:cs typeface="Times New Roman (Body CS)"/>
              </a:rPr>
              <a:t> Social and political events, structural violence, racism, poverty, religious discrimination, various forms of slavery, and the contribution of the cultural environment.</a:t>
            </a:r>
          </a:p>
          <a:p>
            <a:pPr marL="0" marR="0" indent="0">
              <a:spcBef>
                <a:spcPts val="0"/>
              </a:spcBef>
              <a:spcAft>
                <a:spcPts val="0"/>
              </a:spcAft>
              <a:buNone/>
            </a:pPr>
            <a:endParaRPr lang="en-US" sz="2600" kern="100" dirty="0">
              <a:effectLst/>
              <a:latin typeface="Times New Roman" panose="02020603050405020304" pitchFamily="18" charset="0"/>
              <a:ea typeface="Aptos" panose="020B0004020202020204" pitchFamily="34" charset="0"/>
              <a:cs typeface="Times New Roman (Body CS)"/>
            </a:endParaRPr>
          </a:p>
          <a:p>
            <a:pPr marL="0" marR="0">
              <a:spcBef>
                <a:spcPts val="0"/>
              </a:spcBef>
              <a:spcAft>
                <a:spcPts val="0"/>
              </a:spcAft>
            </a:pPr>
            <a:r>
              <a:rPr lang="en-US" sz="2600" b="1" kern="100" dirty="0">
                <a:effectLst/>
                <a:latin typeface="Times New Roman" panose="02020603050405020304" pitchFamily="18" charset="0"/>
                <a:ea typeface="Aptos" panose="020B0004020202020204" pitchFamily="34" charset="0"/>
                <a:cs typeface="Times New Roman (Body CS)"/>
              </a:rPr>
              <a:t>PTSD:</a:t>
            </a:r>
            <a:r>
              <a:rPr lang="en-US" sz="2600" kern="100" dirty="0">
                <a:effectLst/>
                <a:latin typeface="Times New Roman" panose="02020603050405020304" pitchFamily="18" charset="0"/>
                <a:ea typeface="Aptos" panose="020B0004020202020204" pitchFamily="34" charset="0"/>
                <a:cs typeface="Times New Roman (Body CS)"/>
              </a:rPr>
              <a:t> Non-complex or complex post-traumatic stress disorder and continuous traumatic stress.</a:t>
            </a:r>
          </a:p>
          <a:p>
            <a:pPr marL="0" marR="0">
              <a:spcBef>
                <a:spcPts val="0"/>
              </a:spcBef>
              <a:spcAft>
                <a:spcPts val="0"/>
              </a:spcAft>
            </a:pPr>
            <a:endParaRPr lang="en-US" sz="2600" kern="100" dirty="0">
              <a:effectLst/>
              <a:latin typeface="Times New Roman" panose="02020603050405020304" pitchFamily="18" charset="0"/>
              <a:ea typeface="Aptos" panose="020B0004020202020204" pitchFamily="34" charset="0"/>
              <a:cs typeface="Times New Roman (Body CS)"/>
            </a:endParaRPr>
          </a:p>
          <a:p>
            <a:pPr marL="0" marR="0">
              <a:spcBef>
                <a:spcPts val="0"/>
              </a:spcBef>
              <a:spcAft>
                <a:spcPts val="0"/>
              </a:spcAft>
            </a:pPr>
            <a:r>
              <a:rPr lang="en-US" sz="2600" b="1" kern="100" dirty="0">
                <a:effectLst/>
                <a:latin typeface="Times New Roman" panose="02020603050405020304" pitchFamily="18" charset="0"/>
                <a:ea typeface="Aptos" panose="020B0004020202020204" pitchFamily="34" charset="0"/>
                <a:cs typeface="Times New Roman (Body CS)"/>
              </a:rPr>
              <a:t>Psychological and pharmacological:</a:t>
            </a:r>
            <a:r>
              <a:rPr lang="en-US" sz="2600" kern="100" dirty="0">
                <a:effectLst/>
                <a:latin typeface="Times New Roman" panose="02020603050405020304" pitchFamily="18" charset="0"/>
                <a:ea typeface="Aptos" panose="020B0004020202020204" pitchFamily="34" charset="0"/>
                <a:cs typeface="Times New Roman (Body CS)"/>
              </a:rPr>
              <a:t> Psychological harm, mental distress, drug addiction, isolation, and solitary confinement.</a:t>
            </a:r>
          </a:p>
          <a:p>
            <a:pPr marL="0" marR="0" indent="0">
              <a:spcBef>
                <a:spcPts val="0"/>
              </a:spcBef>
              <a:spcAft>
                <a:spcPts val="0"/>
              </a:spcAft>
              <a:buNone/>
            </a:pPr>
            <a:r>
              <a:rPr lang="en-US" sz="2600" kern="100" dirty="0">
                <a:effectLst/>
                <a:latin typeface="Times New Roman" panose="02020603050405020304" pitchFamily="18" charset="0"/>
                <a:ea typeface="Aptos" panose="020B0004020202020204" pitchFamily="34" charset="0"/>
                <a:cs typeface="Times New Roman (Body CS)"/>
              </a:rPr>
              <a:t> </a:t>
            </a:r>
          </a:p>
          <a:p>
            <a:pPr marL="0" marR="0">
              <a:spcBef>
                <a:spcPts val="0"/>
              </a:spcBef>
              <a:spcAft>
                <a:spcPts val="0"/>
              </a:spcAft>
            </a:pPr>
            <a:r>
              <a:rPr lang="en-US" sz="2600" b="1" kern="100" dirty="0">
                <a:effectLst/>
                <a:latin typeface="Times New Roman" panose="02020603050405020304" pitchFamily="18" charset="0"/>
                <a:ea typeface="Aptos" panose="020B0004020202020204" pitchFamily="34" charset="0"/>
                <a:cs typeface="Times New Roman (Body CS)"/>
              </a:rPr>
              <a:t>Secondary trauma:</a:t>
            </a:r>
            <a:r>
              <a:rPr lang="en-US" sz="2600" kern="100" dirty="0">
                <a:effectLst/>
                <a:latin typeface="Times New Roman" panose="02020603050405020304" pitchFamily="18" charset="0"/>
                <a:ea typeface="Aptos" panose="020B0004020202020204" pitchFamily="34" charset="0"/>
                <a:cs typeface="Times New Roman (Body CS)"/>
              </a:rPr>
              <a:t> Vicarious or secondary exposure to other's trauma.</a:t>
            </a:r>
          </a:p>
          <a:p>
            <a:pPr marL="0" marR="0" indent="0">
              <a:spcBef>
                <a:spcPts val="0"/>
              </a:spcBef>
              <a:spcAft>
                <a:spcPts val="0"/>
              </a:spcAft>
              <a:buNone/>
            </a:pPr>
            <a:endParaRPr lang="en-US" sz="2600" kern="100" dirty="0">
              <a:effectLst/>
              <a:latin typeface="Times New Roman" panose="02020603050405020304" pitchFamily="18" charset="0"/>
              <a:ea typeface="Aptos" panose="020B0004020202020204" pitchFamily="34" charset="0"/>
              <a:cs typeface="Times New Roman (Body CS)"/>
            </a:endParaRPr>
          </a:p>
          <a:p>
            <a:pPr marL="0">
              <a:spcBef>
                <a:spcPts val="0"/>
              </a:spcBef>
              <a:spcAft>
                <a:spcPts val="0"/>
              </a:spcAft>
            </a:pPr>
            <a:r>
              <a:rPr lang="en-US" sz="2600" b="1" kern="100" dirty="0">
                <a:effectLst/>
                <a:latin typeface="Times New Roman" panose="02020603050405020304" pitchFamily="18" charset="0"/>
                <a:ea typeface="Aptos" panose="020B0004020202020204" pitchFamily="34" charset="0"/>
                <a:cs typeface="Times New Roman (Body CS)"/>
              </a:rPr>
              <a:t>Trauma-informed care</a:t>
            </a:r>
            <a:r>
              <a:rPr lang="en-US" sz="2600" kern="100" dirty="0">
                <a:effectLst/>
                <a:latin typeface="Times New Roman" panose="02020603050405020304" pitchFamily="18" charset="0"/>
                <a:ea typeface="Aptos" panose="020B0004020202020204" pitchFamily="34" charset="0"/>
                <a:cs typeface="Times New Roman (Body CS)"/>
              </a:rPr>
              <a:t> (TIC) is a framework for relating to and helping people who have experienced negative consequences after exposure to dangerous experiences. There is no one single TIC framework, or model, and some go by slightly different names, including Trauma- (TIC) and Violence-Informed Care (TVIC). </a:t>
            </a:r>
          </a:p>
          <a:p>
            <a:pPr marL="0" marR="0">
              <a:spcBef>
                <a:spcPts val="0"/>
              </a:spcBef>
              <a:spcAft>
                <a:spcPts val="0"/>
              </a:spcAft>
            </a:pPr>
            <a:endParaRPr lang="en-US" sz="1800" kern="100" dirty="0">
              <a:effectLst/>
              <a:latin typeface="Times New Roman" panose="02020603050405020304" pitchFamily="18" charset="0"/>
              <a:ea typeface="Aptos" panose="020B0004020202020204" pitchFamily="34" charset="0"/>
              <a:cs typeface="Times New Roman (Body CS)"/>
            </a:endParaRPr>
          </a:p>
        </p:txBody>
      </p:sp>
    </p:spTree>
    <p:extLst>
      <p:ext uri="{BB962C8B-B14F-4D97-AF65-F5344CB8AC3E}">
        <p14:creationId xmlns:p14="http://schemas.microsoft.com/office/powerpoint/2010/main" val="546345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56132-654A-6F09-CD7A-A2D12095E7B2}"/>
              </a:ext>
            </a:extLst>
          </p:cNvPr>
          <p:cNvSpPr>
            <a:spLocks noGrp="1"/>
          </p:cNvSpPr>
          <p:nvPr>
            <p:ph type="title"/>
          </p:nvPr>
        </p:nvSpPr>
        <p:spPr/>
        <p:txBody>
          <a:bodyPr/>
          <a:lstStyle/>
          <a:p>
            <a:r>
              <a:rPr lang="en-US" dirty="0"/>
              <a:t>Major Figures in the Trauma Field</a:t>
            </a:r>
          </a:p>
        </p:txBody>
      </p:sp>
      <p:sp>
        <p:nvSpPr>
          <p:cNvPr id="3" name="Content Placeholder 2">
            <a:extLst>
              <a:ext uri="{FF2B5EF4-FFF2-40B4-BE49-F238E27FC236}">
                <a16:creationId xmlns:a16="http://schemas.microsoft.com/office/drawing/2014/main" id="{F3D44C35-47D1-17D3-D41A-BE88F25839D8}"/>
              </a:ext>
            </a:extLst>
          </p:cNvPr>
          <p:cNvSpPr>
            <a:spLocks noGrp="1"/>
          </p:cNvSpPr>
          <p:nvPr>
            <p:ph idx="1"/>
          </p:nvPr>
        </p:nvSpPr>
        <p:spPr/>
        <p:txBody>
          <a:bodyPr/>
          <a:lstStyle/>
          <a:p>
            <a:pPr marL="0" marR="0">
              <a:spcBef>
                <a:spcPts val="0"/>
              </a:spcBef>
              <a:spcAft>
                <a:spcPts val="0"/>
              </a:spcAft>
            </a:pPr>
            <a:r>
              <a:rPr lang="en-US" sz="1800" b="1" kern="100" dirty="0">
                <a:effectLst/>
                <a:latin typeface="Times New Roman" panose="02020603050405020304" pitchFamily="18" charset="0"/>
                <a:ea typeface="Aptos" panose="020B0004020202020204" pitchFamily="34" charset="0"/>
                <a:cs typeface="Times New Roman (Body CS)"/>
              </a:rPr>
              <a:t>Judith Herman, MD </a:t>
            </a:r>
            <a:r>
              <a:rPr lang="en-US" sz="1800" kern="100" dirty="0">
                <a:effectLst/>
                <a:latin typeface="Times New Roman" panose="02020603050405020304" pitchFamily="18" charset="0"/>
                <a:ea typeface="Aptos" panose="020B0004020202020204" pitchFamily="34" charset="0"/>
                <a:cs typeface="Times New Roman (Body CS)"/>
              </a:rPr>
              <a:t>(psychiatry, Harvard Medical School): Focuses on incest and traumatic stress including father-daughter incest and sexual violence.</a:t>
            </a:r>
          </a:p>
          <a:p>
            <a:pPr marL="0" marR="0" indent="0">
              <a:spcBef>
                <a:spcPts val="0"/>
              </a:spcBef>
              <a:spcAft>
                <a:spcPts val="0"/>
              </a:spcAft>
              <a:buNone/>
            </a:pPr>
            <a:endParaRPr lang="en-US" sz="1800" kern="100" dirty="0">
              <a:effectLst/>
              <a:latin typeface="Times New Roman" panose="02020603050405020304" pitchFamily="18" charset="0"/>
              <a:ea typeface="Aptos" panose="020B0004020202020204" pitchFamily="34" charset="0"/>
              <a:cs typeface="Times New Roman (Body CS)"/>
            </a:endParaRPr>
          </a:p>
          <a:p>
            <a:pPr marL="0" marR="0">
              <a:spcBef>
                <a:spcPts val="0"/>
              </a:spcBef>
              <a:spcAft>
                <a:spcPts val="0"/>
              </a:spcAft>
            </a:pPr>
            <a:r>
              <a:rPr lang="en-US" sz="1800" kern="100" dirty="0">
                <a:effectLst/>
                <a:latin typeface="Times New Roman" panose="02020603050405020304" pitchFamily="18" charset="0"/>
                <a:ea typeface="Aptos" panose="020B0004020202020204" pitchFamily="34" charset="0"/>
                <a:cs typeface="Times New Roman (Body CS)"/>
              </a:rPr>
              <a:t>She discusses single incident events (</a:t>
            </a:r>
            <a:r>
              <a:rPr lang="en-US" sz="1800" b="1" kern="100" dirty="0">
                <a:effectLst/>
                <a:latin typeface="Times New Roman" panose="02020603050405020304" pitchFamily="18" charset="0"/>
                <a:ea typeface="Aptos" panose="020B0004020202020204" pitchFamily="34" charset="0"/>
                <a:cs typeface="Times New Roman (Body CS)"/>
              </a:rPr>
              <a:t>Type I traumas</a:t>
            </a:r>
            <a:r>
              <a:rPr lang="en-US" sz="1800" kern="100" dirty="0">
                <a:effectLst/>
                <a:latin typeface="Times New Roman" panose="02020603050405020304" pitchFamily="18" charset="0"/>
                <a:ea typeface="Aptos" panose="020B0004020202020204" pitchFamily="34" charset="0"/>
                <a:cs typeface="Times New Roman (Body CS)"/>
              </a:rPr>
              <a:t>) such as PTSD; and complex or repeated traumas (</a:t>
            </a:r>
            <a:r>
              <a:rPr lang="en-US" sz="1800" b="1" kern="100" dirty="0">
                <a:effectLst/>
                <a:latin typeface="Times New Roman" panose="02020603050405020304" pitchFamily="18" charset="0"/>
                <a:ea typeface="Aptos" panose="020B0004020202020204" pitchFamily="34" charset="0"/>
                <a:cs typeface="Times New Roman (Body CS)"/>
              </a:rPr>
              <a:t>Type II traumas</a:t>
            </a:r>
            <a:r>
              <a:rPr lang="en-US" sz="1800" kern="100" dirty="0">
                <a:effectLst/>
                <a:latin typeface="Times New Roman" panose="02020603050405020304" pitchFamily="18" charset="0"/>
                <a:ea typeface="Aptos" panose="020B0004020202020204" pitchFamily="34" charset="0"/>
                <a:cs typeface="Times New Roman (Body CS)"/>
              </a:rPr>
              <a:t>) such as complex post-traumatic stress disorder (CPTSD).</a:t>
            </a:r>
          </a:p>
          <a:p>
            <a:pPr marL="0" marR="0" indent="0">
              <a:spcBef>
                <a:spcPts val="0"/>
              </a:spcBef>
              <a:spcAft>
                <a:spcPts val="0"/>
              </a:spcAft>
              <a:buNone/>
            </a:pPr>
            <a:endParaRPr lang="en-US" sz="1800" kern="100" dirty="0">
              <a:effectLst/>
              <a:latin typeface="Times New Roman" panose="02020603050405020304" pitchFamily="18" charset="0"/>
              <a:ea typeface="Aptos" panose="020B0004020202020204" pitchFamily="34" charset="0"/>
              <a:cs typeface="Times New Roman (Body CS)"/>
            </a:endParaRPr>
          </a:p>
          <a:p>
            <a:pPr marL="0" marR="0">
              <a:spcBef>
                <a:spcPts val="0"/>
              </a:spcBef>
              <a:spcAft>
                <a:spcPts val="0"/>
              </a:spcAft>
            </a:pPr>
            <a:r>
              <a:rPr lang="en-US" sz="1800" b="1" u="sng" kern="100" dirty="0">
                <a:effectLst/>
                <a:latin typeface="Times New Roman" panose="02020603050405020304" pitchFamily="18" charset="0"/>
                <a:ea typeface="Aptos" panose="020B0004020202020204" pitchFamily="34" charset="0"/>
                <a:cs typeface="Times New Roman (Body CS)"/>
              </a:rPr>
              <a:t>Suggested reading:</a:t>
            </a:r>
            <a:endParaRPr lang="en-US" sz="1800" b="1" u="sng" kern="100" dirty="0">
              <a:latin typeface="Times New Roman" panose="02020603050405020304" pitchFamily="18" charset="0"/>
              <a:ea typeface="Aptos" panose="020B0004020202020204" pitchFamily="34" charset="0"/>
              <a:cs typeface="Times New Roman (Body CS)"/>
            </a:endParaRPr>
          </a:p>
          <a:p>
            <a:pPr marL="0" marR="0">
              <a:spcBef>
                <a:spcPts val="0"/>
              </a:spcBef>
              <a:spcAft>
                <a:spcPts val="0"/>
              </a:spcAft>
            </a:pPr>
            <a:endParaRPr lang="en-US" sz="1800" kern="100" dirty="0">
              <a:effectLst/>
              <a:latin typeface="Times New Roman" panose="02020603050405020304" pitchFamily="18" charset="0"/>
              <a:ea typeface="Aptos" panose="020B0004020202020204" pitchFamily="34" charset="0"/>
              <a:cs typeface="Times New Roman (Body CS)"/>
            </a:endParaRPr>
          </a:p>
          <a:p>
            <a:pPr marL="0" marR="0">
              <a:spcBef>
                <a:spcPts val="0"/>
              </a:spcBef>
              <a:spcAft>
                <a:spcPts val="0"/>
              </a:spcAft>
            </a:pPr>
            <a:r>
              <a:rPr lang="en-US" sz="1800" kern="100" dirty="0">
                <a:effectLst/>
                <a:latin typeface="Times New Roman" panose="02020603050405020304" pitchFamily="18" charset="0"/>
                <a:ea typeface="Aptos" panose="020B0004020202020204" pitchFamily="34" charset="0"/>
                <a:cs typeface="Times New Roman (Body CS)"/>
              </a:rPr>
              <a:t>Herman, Judith Lewis (1992). </a:t>
            </a:r>
            <a:r>
              <a:rPr lang="en-US" sz="1800" i="1" kern="100" dirty="0">
                <a:effectLst/>
                <a:latin typeface="Times New Roman" panose="02020603050405020304" pitchFamily="18" charset="0"/>
                <a:ea typeface="Aptos" panose="020B0004020202020204" pitchFamily="34" charset="0"/>
                <a:cs typeface="Times New Roman (Body CS)"/>
              </a:rPr>
              <a:t>Trauma and recovery: The aftermath of violence - from domestic abuse to political terror</a:t>
            </a:r>
            <a:r>
              <a:rPr lang="en-US" sz="1800" kern="100" dirty="0">
                <a:effectLst/>
                <a:latin typeface="Times New Roman" panose="02020603050405020304" pitchFamily="18" charset="0"/>
                <a:ea typeface="Aptos" panose="020B0004020202020204" pitchFamily="34" charset="0"/>
                <a:cs typeface="Times New Roman (Body CS)"/>
              </a:rPr>
              <a:t>. New York: Basic Books (paperback: $14.49).</a:t>
            </a:r>
          </a:p>
          <a:p>
            <a:endParaRPr lang="en-US" dirty="0"/>
          </a:p>
        </p:txBody>
      </p:sp>
    </p:spTree>
    <p:extLst>
      <p:ext uri="{BB962C8B-B14F-4D97-AF65-F5344CB8AC3E}">
        <p14:creationId xmlns:p14="http://schemas.microsoft.com/office/powerpoint/2010/main" val="2529553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5363C-EF56-C7DE-9F02-5B17D3CE23FF}"/>
              </a:ext>
            </a:extLst>
          </p:cNvPr>
          <p:cNvSpPr>
            <a:spLocks noGrp="1"/>
          </p:cNvSpPr>
          <p:nvPr>
            <p:ph type="title"/>
          </p:nvPr>
        </p:nvSpPr>
        <p:spPr/>
        <p:txBody>
          <a:bodyPr/>
          <a:lstStyle/>
          <a:p>
            <a:r>
              <a:rPr lang="en-US" dirty="0"/>
              <a:t>Major Figures in the Trauma Field</a:t>
            </a:r>
          </a:p>
        </p:txBody>
      </p:sp>
      <p:sp>
        <p:nvSpPr>
          <p:cNvPr id="3" name="Content Placeholder 2">
            <a:extLst>
              <a:ext uri="{FF2B5EF4-FFF2-40B4-BE49-F238E27FC236}">
                <a16:creationId xmlns:a16="http://schemas.microsoft.com/office/drawing/2014/main" id="{1EB84322-15F8-71BE-295D-2DCCCD7B7B49}"/>
              </a:ext>
            </a:extLst>
          </p:cNvPr>
          <p:cNvSpPr>
            <a:spLocks noGrp="1"/>
          </p:cNvSpPr>
          <p:nvPr>
            <p:ph idx="1"/>
          </p:nvPr>
        </p:nvSpPr>
        <p:spPr>
          <a:xfrm>
            <a:off x="1441175" y="2556932"/>
            <a:ext cx="9601196" cy="3318936"/>
          </a:xfrm>
        </p:spPr>
        <p:txBody>
          <a:bodyPr/>
          <a:lstStyle/>
          <a:p>
            <a:r>
              <a:rPr lang="en-US" sz="1800" kern="100" dirty="0">
                <a:latin typeface="Times New Roman" panose="02020603050405020304" pitchFamily="18" charset="0"/>
                <a:ea typeface="Aptos" panose="020B0004020202020204" pitchFamily="34" charset="0"/>
                <a:cs typeface="Times New Roman (Body CS)"/>
              </a:rPr>
              <a:t>Her</a:t>
            </a:r>
            <a:r>
              <a:rPr lang="en-US" sz="1800" kern="100" dirty="0">
                <a:effectLst/>
                <a:latin typeface="Times New Roman" panose="02020603050405020304" pitchFamily="18" charset="0"/>
                <a:ea typeface="Aptos" panose="020B0004020202020204" pitchFamily="34" charset="0"/>
                <a:cs typeface="Times New Roman (Body CS)"/>
              </a:rPr>
              <a:t> work is considered a </a:t>
            </a:r>
            <a:r>
              <a:rPr lang="en-US" sz="1800" b="1" kern="100" dirty="0">
                <a:effectLst/>
                <a:latin typeface="Times New Roman" panose="02020603050405020304" pitchFamily="18" charset="0"/>
                <a:ea typeface="Aptos" panose="020B0004020202020204" pitchFamily="34" charset="0"/>
                <a:cs typeface="Times New Roman (Body CS)"/>
              </a:rPr>
              <a:t>foundational text </a:t>
            </a:r>
            <a:r>
              <a:rPr lang="en-US" sz="1800" kern="100" dirty="0">
                <a:effectLst/>
                <a:latin typeface="Times New Roman" panose="02020603050405020304" pitchFamily="18" charset="0"/>
                <a:ea typeface="Aptos" panose="020B0004020202020204" pitchFamily="34" charset="0"/>
                <a:cs typeface="Times New Roman (Body CS)"/>
              </a:rPr>
              <a:t>on understanding trauma and trauma survivors. Dr. Herman argues that </a:t>
            </a:r>
            <a:r>
              <a:rPr lang="en-US" sz="1800" i="1" kern="100" dirty="0">
                <a:effectLst/>
                <a:latin typeface="Times New Roman" panose="02020603050405020304" pitchFamily="18" charset="0"/>
                <a:ea typeface="Aptos" panose="020B0004020202020204" pitchFamily="34" charset="0"/>
                <a:cs typeface="Times New Roman (Body CS)"/>
              </a:rPr>
              <a:t>psychological trauma is inseparable from its social and political context</a:t>
            </a:r>
            <a:r>
              <a:rPr lang="en-US" sz="1800" kern="100" dirty="0">
                <a:effectLst/>
                <a:latin typeface="Times New Roman" panose="02020603050405020304" pitchFamily="18" charset="0"/>
                <a:ea typeface="Aptos" panose="020B0004020202020204" pitchFamily="34" charset="0"/>
                <a:cs typeface="Times New Roman (Body CS)"/>
              </a:rPr>
              <a:t>.</a:t>
            </a:r>
          </a:p>
          <a:p>
            <a:r>
              <a:rPr lang="en-US" sz="1800" kern="100" dirty="0">
                <a:effectLst/>
                <a:latin typeface="Times New Roman" panose="02020603050405020304" pitchFamily="18" charset="0"/>
                <a:ea typeface="Aptos" panose="020B0004020202020204" pitchFamily="34" charset="0"/>
                <a:cs typeface="Times New Roman (Body CS)"/>
              </a:rPr>
              <a:t>Drawing on her own research on father-daughter incest—as well as a vast literature on combat veterans and victims of political terror—she demonstrates surprising parallels between private horrors like child abuse and public horrors like war.</a:t>
            </a:r>
          </a:p>
          <a:p>
            <a:endParaRPr lang="en-US" sz="1800" kern="100" dirty="0">
              <a:effectLst/>
              <a:latin typeface="Times New Roman" panose="02020603050405020304" pitchFamily="18" charset="0"/>
              <a:ea typeface="Aptos" panose="020B0004020202020204" pitchFamily="34" charset="0"/>
              <a:cs typeface="Times New Roman (Body CS)"/>
            </a:endParaRPr>
          </a:p>
          <a:p>
            <a:endParaRPr lang="en-US" dirty="0"/>
          </a:p>
        </p:txBody>
      </p:sp>
      <p:sp>
        <p:nvSpPr>
          <p:cNvPr id="4" name="Rectangle 2">
            <a:extLst>
              <a:ext uri="{FF2B5EF4-FFF2-40B4-BE49-F238E27FC236}">
                <a16:creationId xmlns:a16="http://schemas.microsoft.com/office/drawing/2014/main" id="{D73EBF78-DD58-10C6-0B38-FAEF61B69E48}"/>
              </a:ext>
            </a:extLst>
          </p:cNvPr>
          <p:cNvSpPr>
            <a:spLocks noChangeArrowheads="1"/>
          </p:cNvSpPr>
          <p:nvPr/>
        </p:nvSpPr>
        <p:spPr bwMode="auto">
          <a:xfrm>
            <a:off x="145774"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5" name="Rectangle 3">
            <a:extLst>
              <a:ext uri="{FF2B5EF4-FFF2-40B4-BE49-F238E27FC236}">
                <a16:creationId xmlns:a16="http://schemas.microsoft.com/office/drawing/2014/main" id="{B003F949-ACE8-813A-3D57-62D9DE456571}"/>
              </a:ext>
            </a:extLst>
          </p:cNvPr>
          <p:cNvSpPr>
            <a:spLocks noChangeArrowheads="1"/>
          </p:cNvSpPr>
          <p:nvPr/>
        </p:nvSpPr>
        <p:spPr bwMode="auto">
          <a:xfrm>
            <a:off x="145774" y="2768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ea typeface="Aptos" panose="020B0004020202020204" pitchFamily="34" charset="0"/>
                <a:cs typeface="Times New Roman (Body CS)"/>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00469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F9AA4-76F2-BEDC-2CC5-A69BE038A0AE}"/>
              </a:ext>
            </a:extLst>
          </p:cNvPr>
          <p:cNvSpPr>
            <a:spLocks noGrp="1"/>
          </p:cNvSpPr>
          <p:nvPr>
            <p:ph type="title"/>
          </p:nvPr>
        </p:nvSpPr>
        <p:spPr/>
        <p:txBody>
          <a:bodyPr/>
          <a:lstStyle/>
          <a:p>
            <a:r>
              <a:rPr lang="en-US" dirty="0"/>
              <a:t>Major Figures in the Trauma Field</a:t>
            </a:r>
          </a:p>
        </p:txBody>
      </p:sp>
      <p:pic>
        <p:nvPicPr>
          <p:cNvPr id="4" name="Picture 2" descr="A book cover with text and pictures&#10;&#10;Description automatically generated">
            <a:extLst>
              <a:ext uri="{FF2B5EF4-FFF2-40B4-BE49-F238E27FC236}">
                <a16:creationId xmlns:a16="http://schemas.microsoft.com/office/drawing/2014/main" id="{87D33ACA-CAEF-64C0-1FC3-300A55D101A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75459" y="2779092"/>
            <a:ext cx="1841500" cy="2768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ook cover with a red figure&#10;&#10;Description automatically generated">
            <a:extLst>
              <a:ext uri="{FF2B5EF4-FFF2-40B4-BE49-F238E27FC236}">
                <a16:creationId xmlns:a16="http://schemas.microsoft.com/office/drawing/2014/main" id="{6B371AA3-0067-4E5B-7760-BD1F1F6D8C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3028012"/>
            <a:ext cx="2209800" cy="2270760"/>
          </a:xfrm>
          <a:prstGeom prst="rect">
            <a:avLst/>
          </a:prstGeom>
        </p:spPr>
      </p:pic>
      <p:sp>
        <p:nvSpPr>
          <p:cNvPr id="8" name="TextBox 7">
            <a:extLst>
              <a:ext uri="{FF2B5EF4-FFF2-40B4-BE49-F238E27FC236}">
                <a16:creationId xmlns:a16="http://schemas.microsoft.com/office/drawing/2014/main" id="{C82A3555-C861-7B4E-FB3F-FB2AA6D2D3D8}"/>
              </a:ext>
            </a:extLst>
          </p:cNvPr>
          <p:cNvSpPr txBox="1"/>
          <p:nvPr/>
        </p:nvSpPr>
        <p:spPr>
          <a:xfrm>
            <a:off x="5990360" y="3313790"/>
            <a:ext cx="5325340" cy="2031325"/>
          </a:xfrm>
          <a:prstGeom prst="rect">
            <a:avLst/>
          </a:prstGeom>
          <a:noFill/>
        </p:spPr>
        <p:txBody>
          <a:bodyPr wrap="square">
            <a:spAutoFit/>
          </a:bodyPr>
          <a:lstStyle/>
          <a:p>
            <a:pPr marL="0" marR="0">
              <a:spcBef>
                <a:spcPts val="0"/>
              </a:spcBef>
              <a:spcAft>
                <a:spcPts val="0"/>
              </a:spcAft>
            </a:pPr>
            <a:r>
              <a:rPr lang="en-US" sz="1800" kern="100" dirty="0">
                <a:effectLst/>
                <a:latin typeface="Times New Roman" panose="02020603050405020304" pitchFamily="18" charset="0"/>
                <a:ea typeface="Aptos" panose="020B0004020202020204" pitchFamily="34" charset="0"/>
                <a:cs typeface="Times New Roman (Body CS)"/>
              </a:rPr>
              <a:t>"One of the most important psychiatric works to be published since Freud."―</a:t>
            </a:r>
            <a:r>
              <a:rPr lang="en-US" sz="1800" b="1" i="1" kern="100" dirty="0">
                <a:effectLst/>
                <a:latin typeface="Times New Roman" panose="02020603050405020304" pitchFamily="18" charset="0"/>
                <a:ea typeface="Aptos" panose="020B0004020202020204" pitchFamily="34" charset="0"/>
                <a:cs typeface="Times New Roman (Body CS)"/>
              </a:rPr>
              <a:t>New York Times</a:t>
            </a:r>
            <a:endParaRPr lang="en-US" sz="1800" kern="100" dirty="0">
              <a:effectLst/>
              <a:latin typeface="Times New Roman" panose="02020603050405020304" pitchFamily="18" charset="0"/>
              <a:ea typeface="Aptos" panose="020B0004020202020204" pitchFamily="34" charset="0"/>
              <a:cs typeface="Times New Roman (Body CS)"/>
            </a:endParaRPr>
          </a:p>
          <a:p>
            <a:pPr marL="0" marR="0" indent="0">
              <a:spcBef>
                <a:spcPts val="0"/>
              </a:spcBef>
              <a:spcAft>
                <a:spcPts val="0"/>
              </a:spcAft>
              <a:buNone/>
            </a:pPr>
            <a:endParaRPr lang="en-US" sz="1800" kern="100" dirty="0">
              <a:effectLst/>
              <a:latin typeface="Times New Roman" panose="02020603050405020304" pitchFamily="18" charset="0"/>
              <a:ea typeface="Aptos" panose="020B0004020202020204" pitchFamily="34" charset="0"/>
              <a:cs typeface="Times New Roman (Body CS)"/>
            </a:endParaRPr>
          </a:p>
          <a:p>
            <a:pPr marL="0" marR="0" indent="0">
              <a:spcBef>
                <a:spcPts val="0"/>
              </a:spcBef>
              <a:spcAft>
                <a:spcPts val="0"/>
              </a:spcAft>
              <a:buNone/>
            </a:pPr>
            <a:r>
              <a:rPr lang="en-US" kern="100" dirty="0">
                <a:latin typeface="Times New Roman" panose="02020603050405020304" pitchFamily="18" charset="0"/>
                <a:ea typeface="Aptos" panose="020B0004020202020204" pitchFamily="34" charset="0"/>
                <a:cs typeface="Times New Roman (Body CS)"/>
              </a:rPr>
              <a:t>Published 1992 and 2024, respectively.</a:t>
            </a:r>
            <a:endParaRPr lang="en-US" sz="1800" kern="100" dirty="0">
              <a:effectLst/>
              <a:latin typeface="Times New Roman" panose="02020603050405020304" pitchFamily="18" charset="0"/>
              <a:ea typeface="Aptos" panose="020B0004020202020204" pitchFamily="34" charset="0"/>
              <a:cs typeface="Times New Roman (Body CS)"/>
            </a:endParaRPr>
          </a:p>
          <a:p>
            <a:pPr marL="0" marR="0" indent="0">
              <a:spcBef>
                <a:spcPts val="0"/>
              </a:spcBef>
              <a:spcAft>
                <a:spcPts val="0"/>
              </a:spcAft>
              <a:buNone/>
            </a:pPr>
            <a:endParaRPr lang="en-US" sz="1800" kern="100" dirty="0">
              <a:effectLst/>
              <a:latin typeface="Times New Roman" panose="02020603050405020304" pitchFamily="18" charset="0"/>
              <a:ea typeface="Aptos" panose="020B0004020202020204" pitchFamily="34" charset="0"/>
              <a:cs typeface="Times New Roman (Body CS)"/>
            </a:endParaRPr>
          </a:p>
          <a:p>
            <a:pPr marL="0" marR="0">
              <a:spcBef>
                <a:spcPts val="0"/>
              </a:spcBef>
              <a:spcAft>
                <a:spcPts val="0"/>
              </a:spcAft>
            </a:pPr>
            <a:r>
              <a:rPr lang="en-US" sz="1800" kern="100" dirty="0">
                <a:effectLst/>
                <a:latin typeface="Times New Roman" panose="02020603050405020304" pitchFamily="18" charset="0"/>
                <a:ea typeface="Aptos" panose="020B0004020202020204" pitchFamily="34" charset="0"/>
                <a:cs typeface="Times New Roman (Body CS)"/>
              </a:rPr>
              <a:t>"A stunning achievement ... a classic for our generation."―</a:t>
            </a:r>
            <a:r>
              <a:rPr lang="en-US" sz="1800" b="1" kern="100" dirty="0">
                <a:effectLst/>
                <a:latin typeface="Times New Roman" panose="02020603050405020304" pitchFamily="18" charset="0"/>
                <a:ea typeface="Aptos" panose="020B0004020202020204" pitchFamily="34" charset="0"/>
                <a:cs typeface="Times New Roman (Body CS)"/>
              </a:rPr>
              <a:t>Bessel van der Kolk, M.D.</a:t>
            </a:r>
            <a:endParaRPr lang="en-US" sz="1800" kern="100" dirty="0">
              <a:effectLst/>
              <a:latin typeface="Times New Roman" panose="02020603050405020304" pitchFamily="18" charset="0"/>
              <a:ea typeface="Aptos" panose="020B0004020202020204" pitchFamily="34" charset="0"/>
              <a:cs typeface="Times New Roman (Body CS)"/>
            </a:endParaRPr>
          </a:p>
        </p:txBody>
      </p:sp>
    </p:spTree>
    <p:extLst>
      <p:ext uri="{BB962C8B-B14F-4D97-AF65-F5344CB8AC3E}">
        <p14:creationId xmlns:p14="http://schemas.microsoft.com/office/powerpoint/2010/main" val="249751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01965-D797-659F-E7DA-BF3ECDD41CB8}"/>
              </a:ext>
            </a:extLst>
          </p:cNvPr>
          <p:cNvSpPr>
            <a:spLocks noGrp="1"/>
          </p:cNvSpPr>
          <p:nvPr>
            <p:ph type="title"/>
          </p:nvPr>
        </p:nvSpPr>
        <p:spPr/>
        <p:txBody>
          <a:bodyPr/>
          <a:lstStyle/>
          <a:p>
            <a:r>
              <a:rPr lang="en-US" dirty="0"/>
              <a:t>Major Figures in the Trauma Field</a:t>
            </a:r>
          </a:p>
        </p:txBody>
      </p:sp>
      <p:sp>
        <p:nvSpPr>
          <p:cNvPr id="3" name="Content Placeholder 2">
            <a:extLst>
              <a:ext uri="{FF2B5EF4-FFF2-40B4-BE49-F238E27FC236}">
                <a16:creationId xmlns:a16="http://schemas.microsoft.com/office/drawing/2014/main" id="{FCC0D4C4-76E3-1A08-C6EC-430EE6B9396F}"/>
              </a:ext>
            </a:extLst>
          </p:cNvPr>
          <p:cNvSpPr>
            <a:spLocks noGrp="1"/>
          </p:cNvSpPr>
          <p:nvPr>
            <p:ph idx="1"/>
          </p:nvPr>
        </p:nvSpPr>
        <p:spPr/>
        <p:txBody>
          <a:bodyPr>
            <a:normAutofit fontScale="92500" lnSpcReduction="10000"/>
          </a:bodyPr>
          <a:lstStyle/>
          <a:p>
            <a:r>
              <a:rPr lang="en-US" b="1" dirty="0"/>
              <a:t>Bessel Van der Kolk, MD </a:t>
            </a:r>
            <a:r>
              <a:rPr lang="en-US" dirty="0"/>
              <a:t>(psychiatry, Boston University School of Medicine) describes trauma as a response to exposure to one or more overwhelming dangers which causes harm to </a:t>
            </a:r>
            <a:r>
              <a:rPr lang="en-US" i="1" dirty="0"/>
              <a:t>neurobiological functioning </a:t>
            </a:r>
            <a:r>
              <a:rPr lang="en-US" dirty="0"/>
              <a:t>leaving a person with impaired ability to identify and manage dangers. Might it be an instance of “anosognosia,” that is, a condition in which a person is cognitively unaware due to damage to underlying brain structures, typically the frontal-temporal-parietal network?</a:t>
            </a:r>
          </a:p>
          <a:p>
            <a:r>
              <a:rPr lang="en-US" dirty="0"/>
              <a:t>He has focused on how trauma has differential effects depending on the </a:t>
            </a:r>
            <a:r>
              <a:rPr lang="en-US" i="1" dirty="0"/>
              <a:t>developmental stage </a:t>
            </a:r>
            <a:r>
              <a:rPr lang="en-US" dirty="0"/>
              <a:t>when it occurs and the security of the </a:t>
            </a:r>
            <a:r>
              <a:rPr lang="en-US" i="1" dirty="0"/>
              <a:t>attachment system</a:t>
            </a:r>
            <a:r>
              <a:rPr lang="en-US" dirty="0"/>
              <a:t>, known as </a:t>
            </a:r>
            <a:r>
              <a:rPr lang="en-US" i="1" dirty="0"/>
              <a:t>developmental psychopathology</a:t>
            </a:r>
            <a:r>
              <a:rPr lang="en-US" dirty="0"/>
              <a:t>.</a:t>
            </a:r>
          </a:p>
          <a:p>
            <a:endParaRPr lang="en-US" dirty="0"/>
          </a:p>
          <a:p>
            <a:endParaRPr lang="en-US" dirty="0"/>
          </a:p>
        </p:txBody>
      </p:sp>
    </p:spTree>
    <p:extLst>
      <p:ext uri="{BB962C8B-B14F-4D97-AF65-F5344CB8AC3E}">
        <p14:creationId xmlns:p14="http://schemas.microsoft.com/office/powerpoint/2010/main" val="3866107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89807-E8FF-F480-9430-3EE3558509C8}"/>
              </a:ext>
            </a:extLst>
          </p:cNvPr>
          <p:cNvSpPr>
            <a:spLocks noGrp="1"/>
          </p:cNvSpPr>
          <p:nvPr>
            <p:ph type="title"/>
          </p:nvPr>
        </p:nvSpPr>
        <p:spPr/>
        <p:txBody>
          <a:bodyPr/>
          <a:lstStyle/>
          <a:p>
            <a:r>
              <a:rPr lang="en-US" dirty="0"/>
              <a:t>Major Figures in the Trauma Field</a:t>
            </a:r>
          </a:p>
        </p:txBody>
      </p:sp>
      <p:sp>
        <p:nvSpPr>
          <p:cNvPr id="3" name="Content Placeholder 2">
            <a:extLst>
              <a:ext uri="{FF2B5EF4-FFF2-40B4-BE49-F238E27FC236}">
                <a16:creationId xmlns:a16="http://schemas.microsoft.com/office/drawing/2014/main" id="{50F96D15-658D-DB39-BE48-DA93B8368518}"/>
              </a:ext>
            </a:extLst>
          </p:cNvPr>
          <p:cNvSpPr>
            <a:spLocks noGrp="1"/>
          </p:cNvSpPr>
          <p:nvPr>
            <p:ph idx="1"/>
          </p:nvPr>
        </p:nvSpPr>
        <p:spPr/>
        <p:txBody>
          <a:bodyPr>
            <a:normAutofit/>
          </a:bodyPr>
          <a:lstStyle/>
          <a:p>
            <a:r>
              <a:rPr lang="en-US" sz="1800" kern="100" dirty="0">
                <a:effectLst/>
                <a:latin typeface="Times New Roman" panose="02020603050405020304" pitchFamily="18" charset="0"/>
                <a:ea typeface="Aptos" panose="020B0004020202020204" pitchFamily="34" charset="0"/>
                <a:cs typeface="Times New Roman (Body CS)"/>
              </a:rPr>
              <a:t>In his major work (below), he focuses on the central role of the </a:t>
            </a:r>
            <a:r>
              <a:rPr lang="en-US" sz="1800" b="1" kern="100" dirty="0">
                <a:effectLst/>
                <a:latin typeface="Times New Roman" panose="02020603050405020304" pitchFamily="18" charset="0"/>
                <a:ea typeface="Aptos" panose="020B0004020202020204" pitchFamily="34" charset="0"/>
                <a:cs typeface="Times New Roman (Body CS)"/>
              </a:rPr>
              <a:t>attachment system </a:t>
            </a:r>
            <a:r>
              <a:rPr lang="en-US" sz="1800" kern="100" dirty="0">
                <a:effectLst/>
                <a:latin typeface="Times New Roman" panose="02020603050405020304" pitchFamily="18" charset="0"/>
                <a:ea typeface="Aptos" panose="020B0004020202020204" pitchFamily="34" charset="0"/>
                <a:cs typeface="Times New Roman (Body CS)"/>
              </a:rPr>
              <a:t>and the social environment to protect against </a:t>
            </a:r>
            <a:r>
              <a:rPr lang="en-US" sz="1800" i="1" kern="100" dirty="0">
                <a:effectLst/>
                <a:latin typeface="Times New Roman" panose="02020603050405020304" pitchFamily="18" charset="0"/>
                <a:ea typeface="Aptos" panose="020B0004020202020204" pitchFamily="34" charset="0"/>
                <a:cs typeface="Times New Roman (Body CS)"/>
              </a:rPr>
              <a:t>developing trauma related disorders </a:t>
            </a:r>
            <a:r>
              <a:rPr lang="en-US" sz="1800" kern="100" dirty="0">
                <a:effectLst/>
                <a:latin typeface="Times New Roman" panose="02020603050405020304" pitchFamily="18" charset="0"/>
                <a:ea typeface="Aptos" panose="020B0004020202020204" pitchFamily="34" charset="0"/>
                <a:cs typeface="Times New Roman (Body CS)"/>
              </a:rPr>
              <a:t>and explores a large variety of interventions to recover from the impact of traumatic experiences. </a:t>
            </a:r>
          </a:p>
          <a:p>
            <a:r>
              <a:rPr lang="en-US" sz="1800" kern="100" dirty="0">
                <a:effectLst/>
                <a:latin typeface="Times New Roman" panose="02020603050405020304" pitchFamily="18" charset="0"/>
                <a:ea typeface="Aptos" panose="020B0004020202020204" pitchFamily="34" charset="0"/>
                <a:cs typeface="Times New Roman (Body CS)"/>
              </a:rPr>
              <a:t>He calls these </a:t>
            </a:r>
            <a:r>
              <a:rPr lang="en-US" sz="1800" b="1" kern="100" dirty="0">
                <a:effectLst/>
                <a:latin typeface="Times New Roman" panose="02020603050405020304" pitchFamily="18" charset="0"/>
                <a:ea typeface="Aptos" panose="020B0004020202020204" pitchFamily="34" charset="0"/>
                <a:cs typeface="Times New Roman (Body CS)"/>
              </a:rPr>
              <a:t>“developmental trauma disorders,” </a:t>
            </a:r>
            <a:r>
              <a:rPr lang="en-US" sz="1800" kern="100" dirty="0">
                <a:effectLst/>
                <a:latin typeface="Times New Roman" panose="02020603050405020304" pitchFamily="18" charset="0"/>
                <a:ea typeface="Aptos" panose="020B0004020202020204" pitchFamily="34" charset="0"/>
                <a:cs typeface="Times New Roman (Body CS)"/>
              </a:rPr>
              <a:t>because they involve a complex range of psychological and biological reactions to trauma over the course of human development and are known as complex post-traumatic stress disorders (CPTSD).</a:t>
            </a:r>
          </a:p>
          <a:p>
            <a:pPr marL="0" marR="0">
              <a:spcBef>
                <a:spcPts val="0"/>
              </a:spcBef>
              <a:spcAft>
                <a:spcPts val="0"/>
              </a:spcAft>
            </a:pPr>
            <a:r>
              <a:rPr lang="en-US" sz="1800" b="1" u="sng" kern="100" dirty="0">
                <a:effectLst/>
                <a:latin typeface="Times New Roman" panose="02020603050405020304" pitchFamily="18" charset="0"/>
                <a:ea typeface="Aptos" panose="020B0004020202020204" pitchFamily="34" charset="0"/>
                <a:cs typeface="Times New Roman (Body CS)"/>
              </a:rPr>
              <a:t>Suggested reading:</a:t>
            </a:r>
          </a:p>
          <a:p>
            <a:pPr marL="0" marR="0" indent="0">
              <a:spcBef>
                <a:spcPts val="0"/>
              </a:spcBef>
              <a:spcAft>
                <a:spcPts val="0"/>
              </a:spcAft>
              <a:buNone/>
            </a:pPr>
            <a:endParaRPr lang="en-US" sz="1800" kern="100" dirty="0">
              <a:effectLst/>
              <a:latin typeface="Times New Roman" panose="02020603050405020304" pitchFamily="18" charset="0"/>
              <a:ea typeface="Aptos" panose="020B0004020202020204" pitchFamily="34" charset="0"/>
              <a:cs typeface="Times New Roman (Body CS)"/>
            </a:endParaRPr>
          </a:p>
          <a:p>
            <a:pPr marL="0" marR="0">
              <a:spcBef>
                <a:spcPts val="0"/>
              </a:spcBef>
              <a:spcAft>
                <a:spcPts val="0"/>
              </a:spcAft>
            </a:pPr>
            <a:r>
              <a:rPr lang="en-US" sz="1800" kern="100" dirty="0">
                <a:effectLst/>
                <a:latin typeface="Times New Roman" panose="02020603050405020304" pitchFamily="18" charset="0"/>
                <a:ea typeface="Aptos" panose="020B0004020202020204" pitchFamily="34" charset="0"/>
                <a:cs typeface="Times New Roman (Body CS)"/>
              </a:rPr>
              <a:t>Van der Kolk, B. A. (2014). </a:t>
            </a:r>
            <a:r>
              <a:rPr lang="en-US" sz="1800" i="1" kern="100" dirty="0">
                <a:effectLst/>
                <a:latin typeface="Times New Roman" panose="02020603050405020304" pitchFamily="18" charset="0"/>
                <a:ea typeface="Aptos" panose="020B0004020202020204" pitchFamily="34" charset="0"/>
                <a:cs typeface="Times New Roman (Body CS)"/>
              </a:rPr>
              <a:t>The body keeps the score: Brain, mind, and body in the healing of</a:t>
            </a:r>
          </a:p>
          <a:p>
            <a:pPr marL="0" marR="0" indent="0">
              <a:spcBef>
                <a:spcPts val="0"/>
              </a:spcBef>
              <a:spcAft>
                <a:spcPts val="0"/>
              </a:spcAft>
              <a:buNone/>
            </a:pPr>
            <a:r>
              <a:rPr lang="en-US" sz="1800" i="1" kern="100" dirty="0">
                <a:latin typeface="Times New Roman" panose="02020603050405020304" pitchFamily="18" charset="0"/>
                <a:ea typeface="Aptos" panose="020B0004020202020204" pitchFamily="34" charset="0"/>
                <a:cs typeface="Times New Roman (Body CS)"/>
              </a:rPr>
              <a:t>     </a:t>
            </a:r>
            <a:r>
              <a:rPr lang="en-US" sz="1800" i="1" kern="100" dirty="0">
                <a:effectLst/>
                <a:latin typeface="Times New Roman" panose="02020603050405020304" pitchFamily="18" charset="0"/>
                <a:ea typeface="Aptos" panose="020B0004020202020204" pitchFamily="34" charset="0"/>
                <a:cs typeface="Times New Roman (Body CS)"/>
              </a:rPr>
              <a:t>trauma</a:t>
            </a:r>
            <a:r>
              <a:rPr lang="en-US" sz="1800" kern="100" dirty="0">
                <a:effectLst/>
                <a:latin typeface="Times New Roman" panose="02020603050405020304" pitchFamily="18" charset="0"/>
                <a:ea typeface="Aptos" panose="020B0004020202020204" pitchFamily="34" charset="0"/>
                <a:cs typeface="Times New Roman (Body CS)"/>
              </a:rPr>
              <a:t>. NY: Viking (paperback: $10).</a:t>
            </a:r>
          </a:p>
          <a:p>
            <a:endParaRPr lang="en-US" dirty="0"/>
          </a:p>
        </p:txBody>
      </p:sp>
    </p:spTree>
    <p:extLst>
      <p:ext uri="{BB962C8B-B14F-4D97-AF65-F5344CB8AC3E}">
        <p14:creationId xmlns:p14="http://schemas.microsoft.com/office/powerpoint/2010/main" val="2129218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B698E-90DE-8016-653C-FB5B44890EDD}"/>
              </a:ext>
            </a:extLst>
          </p:cNvPr>
          <p:cNvSpPr>
            <a:spLocks noGrp="1"/>
          </p:cNvSpPr>
          <p:nvPr>
            <p:ph type="title"/>
          </p:nvPr>
        </p:nvSpPr>
        <p:spPr/>
        <p:txBody>
          <a:bodyPr/>
          <a:lstStyle/>
          <a:p>
            <a:r>
              <a:rPr lang="en-US" dirty="0"/>
              <a:t>Major Figures in the Trauma Field</a:t>
            </a:r>
          </a:p>
        </p:txBody>
      </p:sp>
      <p:pic>
        <p:nvPicPr>
          <p:cNvPr id="4" name="Content Placeholder 3" descr="A blue cover with a black figure&#10;&#10;Description automatically generated">
            <a:extLst>
              <a:ext uri="{FF2B5EF4-FFF2-40B4-BE49-F238E27FC236}">
                <a16:creationId xmlns:a16="http://schemas.microsoft.com/office/drawing/2014/main" id="{2489FD28-B138-B070-B0EA-A76FF0C76E6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8491" y="2739335"/>
            <a:ext cx="1803400" cy="2768600"/>
          </a:xfrm>
          <a:prstGeom prst="rect">
            <a:avLst/>
          </a:prstGeom>
        </p:spPr>
      </p:pic>
      <p:sp>
        <p:nvSpPr>
          <p:cNvPr id="6" name="TextBox 5">
            <a:extLst>
              <a:ext uri="{FF2B5EF4-FFF2-40B4-BE49-F238E27FC236}">
                <a16:creationId xmlns:a16="http://schemas.microsoft.com/office/drawing/2014/main" id="{416E3EAA-A86B-8B2A-5009-573B9FB21FF8}"/>
              </a:ext>
            </a:extLst>
          </p:cNvPr>
          <p:cNvSpPr txBox="1"/>
          <p:nvPr/>
        </p:nvSpPr>
        <p:spPr>
          <a:xfrm>
            <a:off x="3896742" y="3107972"/>
            <a:ext cx="6115878" cy="2031325"/>
          </a:xfrm>
          <a:prstGeom prst="rect">
            <a:avLst/>
          </a:prstGeom>
          <a:noFill/>
        </p:spPr>
        <p:txBody>
          <a:bodyPr wrap="square">
            <a:spAutoFit/>
          </a:bodyPr>
          <a:lstStyle/>
          <a:p>
            <a:pPr marL="0" marR="0">
              <a:spcBef>
                <a:spcPts val="0"/>
              </a:spcBef>
              <a:spcAft>
                <a:spcPts val="0"/>
              </a:spcAft>
            </a:pPr>
            <a:r>
              <a:rPr lang="en-US" sz="1800" kern="100" dirty="0">
                <a:effectLst/>
                <a:latin typeface="Times New Roman" panose="02020603050405020304" pitchFamily="18" charset="0"/>
                <a:ea typeface="Aptos" panose="020B0004020202020204" pitchFamily="34" charset="0"/>
                <a:cs typeface="Times New Roman (Body CS)"/>
              </a:rPr>
              <a:t>“Psychiatrist Bessel van der Kolk argues that severe trauma is </a:t>
            </a:r>
            <a:r>
              <a:rPr lang="en-US" sz="1800" b="1" kern="100" dirty="0">
                <a:effectLst/>
                <a:latin typeface="Times New Roman" panose="02020603050405020304" pitchFamily="18" charset="0"/>
                <a:ea typeface="Aptos" panose="020B0004020202020204" pitchFamily="34" charset="0"/>
                <a:cs typeface="Times New Roman (Body CS)"/>
              </a:rPr>
              <a:t>‘encoded in the viscera’ </a:t>
            </a:r>
            <a:r>
              <a:rPr lang="en-US" sz="1800" kern="100" dirty="0">
                <a:effectLst/>
                <a:latin typeface="Times New Roman" panose="02020603050405020304" pitchFamily="18" charset="0"/>
                <a:ea typeface="Aptos" panose="020B0004020202020204" pitchFamily="34" charset="0"/>
                <a:cs typeface="Times New Roman (Body CS)"/>
              </a:rPr>
              <a:t>and demands tailored approaches that enable people to experience deep relief from rage and helplessness. In a narrative packed with decades of findings and case studies, he traces the evolution of treatments from the ‘chemical coshes’ of the 1970s to neurofeedback, mindfulness and other nuanced techniques.” —</a:t>
            </a:r>
            <a:r>
              <a:rPr lang="en-US" sz="1800" i="1" kern="100" dirty="0">
                <a:effectLst/>
                <a:latin typeface="Times New Roman" panose="02020603050405020304" pitchFamily="18" charset="0"/>
                <a:ea typeface="Aptos" panose="020B0004020202020204" pitchFamily="34" charset="0"/>
                <a:cs typeface="Times New Roman (Body CS)"/>
              </a:rPr>
              <a:t>Nature</a:t>
            </a:r>
            <a:endParaRPr lang="en-US" sz="1800" kern="100" dirty="0">
              <a:effectLst/>
              <a:latin typeface="Times New Roman" panose="02020603050405020304" pitchFamily="18" charset="0"/>
              <a:ea typeface="Aptos" panose="020B0004020202020204" pitchFamily="34" charset="0"/>
              <a:cs typeface="Times New Roman (Body CS)"/>
            </a:endParaRPr>
          </a:p>
        </p:txBody>
      </p:sp>
    </p:spTree>
    <p:extLst>
      <p:ext uri="{BB962C8B-B14F-4D97-AF65-F5344CB8AC3E}">
        <p14:creationId xmlns:p14="http://schemas.microsoft.com/office/powerpoint/2010/main" val="95347080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Organic</Template>
  <TotalTime>493</TotalTime>
  <Words>2517</Words>
  <Application>Microsoft Macintosh PowerPoint</Application>
  <PresentationFormat>Widescreen</PresentationFormat>
  <Paragraphs>113</Paragraphs>
  <Slides>23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Aptos</vt:lpstr>
      <vt:lpstr>Arial</vt:lpstr>
      <vt:lpstr>Courier New</vt:lpstr>
      <vt:lpstr>Garamond</vt:lpstr>
      <vt:lpstr>Symbol</vt:lpstr>
      <vt:lpstr>Times New Roman</vt:lpstr>
      <vt:lpstr>Organic</vt:lpstr>
      <vt:lpstr>Trauma</vt:lpstr>
      <vt:lpstr>Trauma</vt:lpstr>
      <vt:lpstr>Trauma</vt:lpstr>
      <vt:lpstr>Major Figures in the Trauma Field</vt:lpstr>
      <vt:lpstr>Major Figures in the Trauma Field</vt:lpstr>
      <vt:lpstr>Major Figures in the Trauma Field</vt:lpstr>
      <vt:lpstr>Major Figures in the Trauma Field</vt:lpstr>
      <vt:lpstr>Major Figures in the Trauma Field</vt:lpstr>
      <vt:lpstr>Major Figures in the Trauma Field</vt:lpstr>
      <vt:lpstr>Somatic Psychology</vt:lpstr>
      <vt:lpstr>Somatic Psychology</vt:lpstr>
      <vt:lpstr>Natural Body Therapies</vt:lpstr>
      <vt:lpstr>Somatic Psychology</vt:lpstr>
      <vt:lpstr>“I move, therefore I am” Psychology Today, March/April, 1993</vt:lpstr>
      <vt:lpstr>The Bodily Basis of Thought</vt:lpstr>
      <vt:lpstr>Dalcroze, the Body, Movement and Musicality</vt:lpstr>
      <vt:lpstr>Mind, Dance, and Pedagogy</vt:lpstr>
      <vt:lpstr>Attachment versus Trauma</vt:lpstr>
      <vt:lpstr>Attachment versus Trauma</vt:lpstr>
      <vt:lpstr>Attachment versus Trauma</vt:lpstr>
      <vt:lpstr>Psychological Resilience</vt:lpstr>
      <vt:lpstr>Trauma &amp; Recovery Concentration</vt:lpstr>
      <vt:lpstr>Trauma &amp; Recovery Concentration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Jay Seitz</dc:creator>
  <cp:lastModifiedBy>Jay Seitz</cp:lastModifiedBy>
  <cp:revision>18</cp:revision>
  <dcterms:created xsi:type="dcterms:W3CDTF">2024-07-05T14:12:00Z</dcterms:created>
  <dcterms:modified xsi:type="dcterms:W3CDTF">2025-05-16T15:16:22Z</dcterms:modified>
</cp:coreProperties>
</file>