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58" r:id="rId4"/>
    <p:sldId id="263" r:id="rId5"/>
    <p:sldId id="259" r:id="rId6"/>
    <p:sldId id="264" r:id="rId7"/>
    <p:sldId id="265" r:id="rId8"/>
    <p:sldId id="260" r:id="rId9"/>
    <p:sldId id="262" r:id="rId10"/>
    <p:sldId id="261"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260"/>
    <p:restoredTop sz="94694"/>
  </p:normalViewPr>
  <p:slideViewPr>
    <p:cSldViewPr snapToGrid="0">
      <p:cViewPr varScale="1">
        <p:scale>
          <a:sx n="103" d="100"/>
          <a:sy n="103" d="100"/>
        </p:scale>
        <p:origin x="176" y="5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E44D7D-ED20-6749-905C-E9B67D02198C}" type="datetimeFigureOut">
              <a:rPr lang="en-US" smtClean="0"/>
              <a:t>5/16/25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7D185D-A067-0244-8EC6-B8C1598068C1}" type="slidenum">
              <a:rPr lang="en-US" smtClean="0"/>
              <a:t>‹#›</a:t>
            </a:fld>
            <a:endParaRPr lang="en-US"/>
          </a:p>
        </p:txBody>
      </p:sp>
    </p:spTree>
    <p:extLst>
      <p:ext uri="{BB962C8B-B14F-4D97-AF65-F5344CB8AC3E}">
        <p14:creationId xmlns:p14="http://schemas.microsoft.com/office/powerpoint/2010/main" val="765454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7D185D-A067-0244-8EC6-B8C1598068C1}" type="slidenum">
              <a:rPr lang="en-US" smtClean="0"/>
              <a:t>10</a:t>
            </a:fld>
            <a:endParaRPr lang="en-US"/>
          </a:p>
        </p:txBody>
      </p:sp>
    </p:spTree>
    <p:extLst>
      <p:ext uri="{BB962C8B-B14F-4D97-AF65-F5344CB8AC3E}">
        <p14:creationId xmlns:p14="http://schemas.microsoft.com/office/powerpoint/2010/main" val="4063006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414BA-6190-902A-6A60-D88349876B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4941E4B-D367-8E8B-E8B7-658715D808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8581B8A-B10E-B9AE-4ABD-309E2CF6360C}"/>
              </a:ext>
            </a:extLst>
          </p:cNvPr>
          <p:cNvSpPr>
            <a:spLocks noGrp="1"/>
          </p:cNvSpPr>
          <p:nvPr>
            <p:ph type="dt" sz="half" idx="10"/>
          </p:nvPr>
        </p:nvSpPr>
        <p:spPr/>
        <p:txBody>
          <a:bodyPr/>
          <a:lstStyle/>
          <a:p>
            <a:fld id="{3BBE1B88-70CD-344F-98F1-2E472EC207C3}" type="datetimeFigureOut">
              <a:rPr lang="en-US" smtClean="0"/>
              <a:t>5/16/25</a:t>
            </a:fld>
            <a:endParaRPr lang="en-US" dirty="0"/>
          </a:p>
        </p:txBody>
      </p:sp>
      <p:sp>
        <p:nvSpPr>
          <p:cNvPr id="5" name="Footer Placeholder 4">
            <a:extLst>
              <a:ext uri="{FF2B5EF4-FFF2-40B4-BE49-F238E27FC236}">
                <a16:creationId xmlns:a16="http://schemas.microsoft.com/office/drawing/2014/main" id="{D7B11EF7-68BF-50DA-ADB8-12485B084BF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069AB86-555C-B583-FE54-256AFFC4726F}"/>
              </a:ext>
            </a:extLst>
          </p:cNvPr>
          <p:cNvSpPr>
            <a:spLocks noGrp="1"/>
          </p:cNvSpPr>
          <p:nvPr>
            <p:ph type="sldNum" sz="quarter" idx="12"/>
          </p:nvPr>
        </p:nvSpPr>
        <p:spPr/>
        <p:txBody>
          <a:bodyPr/>
          <a:lstStyle/>
          <a:p>
            <a:fld id="{1A7CCE01-5D0C-2E4E-883B-140D131A0616}" type="slidenum">
              <a:rPr lang="en-US" smtClean="0"/>
              <a:t>‹#›</a:t>
            </a:fld>
            <a:endParaRPr lang="en-US" dirty="0"/>
          </a:p>
        </p:txBody>
      </p:sp>
    </p:spTree>
    <p:extLst>
      <p:ext uri="{BB962C8B-B14F-4D97-AF65-F5344CB8AC3E}">
        <p14:creationId xmlns:p14="http://schemas.microsoft.com/office/powerpoint/2010/main" val="1668479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4FBA2-99D4-5A23-6D49-A92CB6A067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B7B1CA-3D00-4537-108B-86384D4FCF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DF26B5-9ECF-93B2-24FE-2221496E6EAF}"/>
              </a:ext>
            </a:extLst>
          </p:cNvPr>
          <p:cNvSpPr>
            <a:spLocks noGrp="1"/>
          </p:cNvSpPr>
          <p:nvPr>
            <p:ph type="dt" sz="half" idx="10"/>
          </p:nvPr>
        </p:nvSpPr>
        <p:spPr/>
        <p:txBody>
          <a:bodyPr/>
          <a:lstStyle/>
          <a:p>
            <a:fld id="{3BBE1B88-70CD-344F-98F1-2E472EC207C3}" type="datetimeFigureOut">
              <a:rPr lang="en-US" smtClean="0"/>
              <a:t>5/16/25</a:t>
            </a:fld>
            <a:endParaRPr lang="en-US" dirty="0"/>
          </a:p>
        </p:txBody>
      </p:sp>
      <p:sp>
        <p:nvSpPr>
          <p:cNvPr id="5" name="Footer Placeholder 4">
            <a:extLst>
              <a:ext uri="{FF2B5EF4-FFF2-40B4-BE49-F238E27FC236}">
                <a16:creationId xmlns:a16="http://schemas.microsoft.com/office/drawing/2014/main" id="{97A23EB1-EF6B-4F18-76A8-20923F3F4AF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3CCD7FF-7361-8C3C-F93E-99C149202AF8}"/>
              </a:ext>
            </a:extLst>
          </p:cNvPr>
          <p:cNvSpPr>
            <a:spLocks noGrp="1"/>
          </p:cNvSpPr>
          <p:nvPr>
            <p:ph type="sldNum" sz="quarter" idx="12"/>
          </p:nvPr>
        </p:nvSpPr>
        <p:spPr/>
        <p:txBody>
          <a:bodyPr/>
          <a:lstStyle/>
          <a:p>
            <a:fld id="{1A7CCE01-5D0C-2E4E-883B-140D131A0616}" type="slidenum">
              <a:rPr lang="en-US" smtClean="0"/>
              <a:t>‹#›</a:t>
            </a:fld>
            <a:endParaRPr lang="en-US" dirty="0"/>
          </a:p>
        </p:txBody>
      </p:sp>
    </p:spTree>
    <p:extLst>
      <p:ext uri="{BB962C8B-B14F-4D97-AF65-F5344CB8AC3E}">
        <p14:creationId xmlns:p14="http://schemas.microsoft.com/office/powerpoint/2010/main" val="776636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A2FAD3-9475-751F-1572-378FEE72D7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8F9D20-35E8-3BA8-8850-A381D5C427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003819-7D60-BF18-0194-7448808FDD2E}"/>
              </a:ext>
            </a:extLst>
          </p:cNvPr>
          <p:cNvSpPr>
            <a:spLocks noGrp="1"/>
          </p:cNvSpPr>
          <p:nvPr>
            <p:ph type="dt" sz="half" idx="10"/>
          </p:nvPr>
        </p:nvSpPr>
        <p:spPr/>
        <p:txBody>
          <a:bodyPr/>
          <a:lstStyle/>
          <a:p>
            <a:fld id="{3BBE1B88-70CD-344F-98F1-2E472EC207C3}" type="datetimeFigureOut">
              <a:rPr lang="en-US" smtClean="0"/>
              <a:t>5/16/25</a:t>
            </a:fld>
            <a:endParaRPr lang="en-US" dirty="0"/>
          </a:p>
        </p:txBody>
      </p:sp>
      <p:sp>
        <p:nvSpPr>
          <p:cNvPr id="5" name="Footer Placeholder 4">
            <a:extLst>
              <a:ext uri="{FF2B5EF4-FFF2-40B4-BE49-F238E27FC236}">
                <a16:creationId xmlns:a16="http://schemas.microsoft.com/office/drawing/2014/main" id="{09E1F332-55EA-500A-A7EC-BA5C021310D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6499EF7-AEF3-BA60-885E-7404769FB561}"/>
              </a:ext>
            </a:extLst>
          </p:cNvPr>
          <p:cNvSpPr>
            <a:spLocks noGrp="1"/>
          </p:cNvSpPr>
          <p:nvPr>
            <p:ph type="sldNum" sz="quarter" idx="12"/>
          </p:nvPr>
        </p:nvSpPr>
        <p:spPr/>
        <p:txBody>
          <a:bodyPr/>
          <a:lstStyle/>
          <a:p>
            <a:fld id="{1A7CCE01-5D0C-2E4E-883B-140D131A0616}" type="slidenum">
              <a:rPr lang="en-US" smtClean="0"/>
              <a:t>‹#›</a:t>
            </a:fld>
            <a:endParaRPr lang="en-US" dirty="0"/>
          </a:p>
        </p:txBody>
      </p:sp>
    </p:spTree>
    <p:extLst>
      <p:ext uri="{BB962C8B-B14F-4D97-AF65-F5344CB8AC3E}">
        <p14:creationId xmlns:p14="http://schemas.microsoft.com/office/powerpoint/2010/main" val="2633192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8DAB4-8EF8-A289-A418-1645DD4C91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1DE83D-965E-177C-EDED-72CC07E67B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8D6D4A-A7EC-B0D7-E5F4-EB8ECECFB4CA}"/>
              </a:ext>
            </a:extLst>
          </p:cNvPr>
          <p:cNvSpPr>
            <a:spLocks noGrp="1"/>
          </p:cNvSpPr>
          <p:nvPr>
            <p:ph type="dt" sz="half" idx="10"/>
          </p:nvPr>
        </p:nvSpPr>
        <p:spPr/>
        <p:txBody>
          <a:bodyPr/>
          <a:lstStyle/>
          <a:p>
            <a:fld id="{3BBE1B88-70CD-344F-98F1-2E472EC207C3}" type="datetimeFigureOut">
              <a:rPr lang="en-US" smtClean="0"/>
              <a:t>5/16/25</a:t>
            </a:fld>
            <a:endParaRPr lang="en-US" dirty="0"/>
          </a:p>
        </p:txBody>
      </p:sp>
      <p:sp>
        <p:nvSpPr>
          <p:cNvPr id="5" name="Footer Placeholder 4">
            <a:extLst>
              <a:ext uri="{FF2B5EF4-FFF2-40B4-BE49-F238E27FC236}">
                <a16:creationId xmlns:a16="http://schemas.microsoft.com/office/drawing/2014/main" id="{DB49EE8A-EE62-008A-C5C9-6DA96C0C33A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2BDA2E7-080C-05BA-4766-392C19AEC480}"/>
              </a:ext>
            </a:extLst>
          </p:cNvPr>
          <p:cNvSpPr>
            <a:spLocks noGrp="1"/>
          </p:cNvSpPr>
          <p:nvPr>
            <p:ph type="sldNum" sz="quarter" idx="12"/>
          </p:nvPr>
        </p:nvSpPr>
        <p:spPr/>
        <p:txBody>
          <a:bodyPr/>
          <a:lstStyle/>
          <a:p>
            <a:fld id="{1A7CCE01-5D0C-2E4E-883B-140D131A0616}" type="slidenum">
              <a:rPr lang="en-US" smtClean="0"/>
              <a:t>‹#›</a:t>
            </a:fld>
            <a:endParaRPr lang="en-US" dirty="0"/>
          </a:p>
        </p:txBody>
      </p:sp>
    </p:spTree>
    <p:extLst>
      <p:ext uri="{BB962C8B-B14F-4D97-AF65-F5344CB8AC3E}">
        <p14:creationId xmlns:p14="http://schemas.microsoft.com/office/powerpoint/2010/main" val="67329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37672-2CC6-FE98-F2CC-8D53D8FBB1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0A4563-2C24-2827-F762-CABCB82125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C9FCAA-65D4-7AE8-1142-BB41A2FF5716}"/>
              </a:ext>
            </a:extLst>
          </p:cNvPr>
          <p:cNvSpPr>
            <a:spLocks noGrp="1"/>
          </p:cNvSpPr>
          <p:nvPr>
            <p:ph type="dt" sz="half" idx="10"/>
          </p:nvPr>
        </p:nvSpPr>
        <p:spPr/>
        <p:txBody>
          <a:bodyPr/>
          <a:lstStyle/>
          <a:p>
            <a:fld id="{3BBE1B88-70CD-344F-98F1-2E472EC207C3}" type="datetimeFigureOut">
              <a:rPr lang="en-US" smtClean="0"/>
              <a:t>5/16/25</a:t>
            </a:fld>
            <a:endParaRPr lang="en-US" dirty="0"/>
          </a:p>
        </p:txBody>
      </p:sp>
      <p:sp>
        <p:nvSpPr>
          <p:cNvPr id="5" name="Footer Placeholder 4">
            <a:extLst>
              <a:ext uri="{FF2B5EF4-FFF2-40B4-BE49-F238E27FC236}">
                <a16:creationId xmlns:a16="http://schemas.microsoft.com/office/drawing/2014/main" id="{1E9821B6-9084-7170-E092-7C83A7A2E3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CA58C8-5FAD-019D-EFA6-A72C4C946518}"/>
              </a:ext>
            </a:extLst>
          </p:cNvPr>
          <p:cNvSpPr>
            <a:spLocks noGrp="1"/>
          </p:cNvSpPr>
          <p:nvPr>
            <p:ph type="sldNum" sz="quarter" idx="12"/>
          </p:nvPr>
        </p:nvSpPr>
        <p:spPr/>
        <p:txBody>
          <a:bodyPr/>
          <a:lstStyle/>
          <a:p>
            <a:fld id="{1A7CCE01-5D0C-2E4E-883B-140D131A0616}" type="slidenum">
              <a:rPr lang="en-US" smtClean="0"/>
              <a:t>‹#›</a:t>
            </a:fld>
            <a:endParaRPr lang="en-US" dirty="0"/>
          </a:p>
        </p:txBody>
      </p:sp>
    </p:spTree>
    <p:extLst>
      <p:ext uri="{BB962C8B-B14F-4D97-AF65-F5344CB8AC3E}">
        <p14:creationId xmlns:p14="http://schemas.microsoft.com/office/powerpoint/2010/main" val="1644096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33FE8-4D91-68FE-1AF8-474D7C2956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894639-35E7-DCFA-3806-66239341B3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038B2-AF8A-D147-533F-EFAC08FB9F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C56BD7-4EDD-071F-765C-77ABDC55FDA5}"/>
              </a:ext>
            </a:extLst>
          </p:cNvPr>
          <p:cNvSpPr>
            <a:spLocks noGrp="1"/>
          </p:cNvSpPr>
          <p:nvPr>
            <p:ph type="dt" sz="half" idx="10"/>
          </p:nvPr>
        </p:nvSpPr>
        <p:spPr/>
        <p:txBody>
          <a:bodyPr/>
          <a:lstStyle/>
          <a:p>
            <a:fld id="{3BBE1B88-70CD-344F-98F1-2E472EC207C3}" type="datetimeFigureOut">
              <a:rPr lang="en-US" smtClean="0"/>
              <a:t>5/16/25</a:t>
            </a:fld>
            <a:endParaRPr lang="en-US" dirty="0"/>
          </a:p>
        </p:txBody>
      </p:sp>
      <p:sp>
        <p:nvSpPr>
          <p:cNvPr id="6" name="Footer Placeholder 5">
            <a:extLst>
              <a:ext uri="{FF2B5EF4-FFF2-40B4-BE49-F238E27FC236}">
                <a16:creationId xmlns:a16="http://schemas.microsoft.com/office/drawing/2014/main" id="{8DF2B594-22A2-F856-03E1-74ADECC7FEF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D35742D-E886-A568-B650-645F5C6862C3}"/>
              </a:ext>
            </a:extLst>
          </p:cNvPr>
          <p:cNvSpPr>
            <a:spLocks noGrp="1"/>
          </p:cNvSpPr>
          <p:nvPr>
            <p:ph type="sldNum" sz="quarter" idx="12"/>
          </p:nvPr>
        </p:nvSpPr>
        <p:spPr/>
        <p:txBody>
          <a:bodyPr/>
          <a:lstStyle/>
          <a:p>
            <a:fld id="{1A7CCE01-5D0C-2E4E-883B-140D131A0616}" type="slidenum">
              <a:rPr lang="en-US" smtClean="0"/>
              <a:t>‹#›</a:t>
            </a:fld>
            <a:endParaRPr lang="en-US" dirty="0"/>
          </a:p>
        </p:txBody>
      </p:sp>
    </p:spTree>
    <p:extLst>
      <p:ext uri="{BB962C8B-B14F-4D97-AF65-F5344CB8AC3E}">
        <p14:creationId xmlns:p14="http://schemas.microsoft.com/office/powerpoint/2010/main" val="1127775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DBE81-6974-36FE-9B47-7A034FD1CA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292E26-9F9A-0874-BC40-27FD4EAFF1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1DF971-CD39-9F3B-F74A-9F3220E5D2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172BD5-FB98-56DF-5F14-CF7D9CFEB5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ACC83C-4AB9-8B90-CB3E-FFEF761C7E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A2C488-51A9-BAE2-A560-5BCE80F882DB}"/>
              </a:ext>
            </a:extLst>
          </p:cNvPr>
          <p:cNvSpPr>
            <a:spLocks noGrp="1"/>
          </p:cNvSpPr>
          <p:nvPr>
            <p:ph type="dt" sz="half" idx="10"/>
          </p:nvPr>
        </p:nvSpPr>
        <p:spPr/>
        <p:txBody>
          <a:bodyPr/>
          <a:lstStyle/>
          <a:p>
            <a:fld id="{3BBE1B88-70CD-344F-98F1-2E472EC207C3}" type="datetimeFigureOut">
              <a:rPr lang="en-US" smtClean="0"/>
              <a:t>5/16/25</a:t>
            </a:fld>
            <a:endParaRPr lang="en-US" dirty="0"/>
          </a:p>
        </p:txBody>
      </p:sp>
      <p:sp>
        <p:nvSpPr>
          <p:cNvPr id="8" name="Footer Placeholder 7">
            <a:extLst>
              <a:ext uri="{FF2B5EF4-FFF2-40B4-BE49-F238E27FC236}">
                <a16:creationId xmlns:a16="http://schemas.microsoft.com/office/drawing/2014/main" id="{2C7A1BA6-BD7B-9578-3B1A-763D2384A8C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826A2D8-B979-2DC1-3C42-AB918F8343B6}"/>
              </a:ext>
            </a:extLst>
          </p:cNvPr>
          <p:cNvSpPr>
            <a:spLocks noGrp="1"/>
          </p:cNvSpPr>
          <p:nvPr>
            <p:ph type="sldNum" sz="quarter" idx="12"/>
          </p:nvPr>
        </p:nvSpPr>
        <p:spPr/>
        <p:txBody>
          <a:bodyPr/>
          <a:lstStyle/>
          <a:p>
            <a:fld id="{1A7CCE01-5D0C-2E4E-883B-140D131A0616}" type="slidenum">
              <a:rPr lang="en-US" smtClean="0"/>
              <a:t>‹#›</a:t>
            </a:fld>
            <a:endParaRPr lang="en-US" dirty="0"/>
          </a:p>
        </p:txBody>
      </p:sp>
    </p:spTree>
    <p:extLst>
      <p:ext uri="{BB962C8B-B14F-4D97-AF65-F5344CB8AC3E}">
        <p14:creationId xmlns:p14="http://schemas.microsoft.com/office/powerpoint/2010/main" val="1987885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F9BBE-CAB1-E57B-9BAB-8B86FF1DA4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EE0862-1369-17AA-D11A-5DE6924A79CF}"/>
              </a:ext>
            </a:extLst>
          </p:cNvPr>
          <p:cNvSpPr>
            <a:spLocks noGrp="1"/>
          </p:cNvSpPr>
          <p:nvPr>
            <p:ph type="dt" sz="half" idx="10"/>
          </p:nvPr>
        </p:nvSpPr>
        <p:spPr/>
        <p:txBody>
          <a:bodyPr/>
          <a:lstStyle/>
          <a:p>
            <a:fld id="{3BBE1B88-70CD-344F-98F1-2E472EC207C3}" type="datetimeFigureOut">
              <a:rPr lang="en-US" smtClean="0"/>
              <a:t>5/16/25</a:t>
            </a:fld>
            <a:endParaRPr lang="en-US" dirty="0"/>
          </a:p>
        </p:txBody>
      </p:sp>
      <p:sp>
        <p:nvSpPr>
          <p:cNvPr id="4" name="Footer Placeholder 3">
            <a:extLst>
              <a:ext uri="{FF2B5EF4-FFF2-40B4-BE49-F238E27FC236}">
                <a16:creationId xmlns:a16="http://schemas.microsoft.com/office/drawing/2014/main" id="{6532A194-180E-86B8-A56B-3F79146CD34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D710354-397C-2658-C1D5-BFC12954477C}"/>
              </a:ext>
            </a:extLst>
          </p:cNvPr>
          <p:cNvSpPr>
            <a:spLocks noGrp="1"/>
          </p:cNvSpPr>
          <p:nvPr>
            <p:ph type="sldNum" sz="quarter" idx="12"/>
          </p:nvPr>
        </p:nvSpPr>
        <p:spPr/>
        <p:txBody>
          <a:bodyPr/>
          <a:lstStyle/>
          <a:p>
            <a:fld id="{1A7CCE01-5D0C-2E4E-883B-140D131A0616}" type="slidenum">
              <a:rPr lang="en-US" smtClean="0"/>
              <a:t>‹#›</a:t>
            </a:fld>
            <a:endParaRPr lang="en-US" dirty="0"/>
          </a:p>
        </p:txBody>
      </p:sp>
    </p:spTree>
    <p:extLst>
      <p:ext uri="{BB962C8B-B14F-4D97-AF65-F5344CB8AC3E}">
        <p14:creationId xmlns:p14="http://schemas.microsoft.com/office/powerpoint/2010/main" val="106040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3D9B6B-25CC-BD48-8148-A3F2CC50F279}"/>
              </a:ext>
            </a:extLst>
          </p:cNvPr>
          <p:cNvSpPr>
            <a:spLocks noGrp="1"/>
          </p:cNvSpPr>
          <p:nvPr>
            <p:ph type="dt" sz="half" idx="10"/>
          </p:nvPr>
        </p:nvSpPr>
        <p:spPr/>
        <p:txBody>
          <a:bodyPr/>
          <a:lstStyle/>
          <a:p>
            <a:fld id="{3BBE1B88-70CD-344F-98F1-2E472EC207C3}" type="datetimeFigureOut">
              <a:rPr lang="en-US" smtClean="0"/>
              <a:t>5/16/25</a:t>
            </a:fld>
            <a:endParaRPr lang="en-US" dirty="0"/>
          </a:p>
        </p:txBody>
      </p:sp>
      <p:sp>
        <p:nvSpPr>
          <p:cNvPr id="3" name="Footer Placeholder 2">
            <a:extLst>
              <a:ext uri="{FF2B5EF4-FFF2-40B4-BE49-F238E27FC236}">
                <a16:creationId xmlns:a16="http://schemas.microsoft.com/office/drawing/2014/main" id="{6420B6BE-7905-5FFE-32F9-05D31B66F93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0A4411F-F74E-C3CF-E58E-CB52974782F9}"/>
              </a:ext>
            </a:extLst>
          </p:cNvPr>
          <p:cNvSpPr>
            <a:spLocks noGrp="1"/>
          </p:cNvSpPr>
          <p:nvPr>
            <p:ph type="sldNum" sz="quarter" idx="12"/>
          </p:nvPr>
        </p:nvSpPr>
        <p:spPr/>
        <p:txBody>
          <a:bodyPr/>
          <a:lstStyle/>
          <a:p>
            <a:fld id="{1A7CCE01-5D0C-2E4E-883B-140D131A0616}" type="slidenum">
              <a:rPr lang="en-US" smtClean="0"/>
              <a:t>‹#›</a:t>
            </a:fld>
            <a:endParaRPr lang="en-US" dirty="0"/>
          </a:p>
        </p:txBody>
      </p:sp>
    </p:spTree>
    <p:extLst>
      <p:ext uri="{BB962C8B-B14F-4D97-AF65-F5344CB8AC3E}">
        <p14:creationId xmlns:p14="http://schemas.microsoft.com/office/powerpoint/2010/main" val="119307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24CA3-7101-C1A1-885D-D7D962A732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FB2C57-2074-9BDA-6459-E83D4A5A7F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8C8C3BA-F35F-E80E-A5EC-EA1CE8BCF3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ED7635-AE3F-0159-4097-DD99206DEA8F}"/>
              </a:ext>
            </a:extLst>
          </p:cNvPr>
          <p:cNvSpPr>
            <a:spLocks noGrp="1"/>
          </p:cNvSpPr>
          <p:nvPr>
            <p:ph type="dt" sz="half" idx="10"/>
          </p:nvPr>
        </p:nvSpPr>
        <p:spPr/>
        <p:txBody>
          <a:bodyPr/>
          <a:lstStyle/>
          <a:p>
            <a:fld id="{3BBE1B88-70CD-344F-98F1-2E472EC207C3}" type="datetimeFigureOut">
              <a:rPr lang="en-US" smtClean="0"/>
              <a:t>5/16/25</a:t>
            </a:fld>
            <a:endParaRPr lang="en-US" dirty="0"/>
          </a:p>
        </p:txBody>
      </p:sp>
      <p:sp>
        <p:nvSpPr>
          <p:cNvPr id="6" name="Footer Placeholder 5">
            <a:extLst>
              <a:ext uri="{FF2B5EF4-FFF2-40B4-BE49-F238E27FC236}">
                <a16:creationId xmlns:a16="http://schemas.microsoft.com/office/drawing/2014/main" id="{D2D8977D-8BFB-BA65-9CEB-BDA1700AE39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D948974-46CE-C066-B42C-0E4B176299B1}"/>
              </a:ext>
            </a:extLst>
          </p:cNvPr>
          <p:cNvSpPr>
            <a:spLocks noGrp="1"/>
          </p:cNvSpPr>
          <p:nvPr>
            <p:ph type="sldNum" sz="quarter" idx="12"/>
          </p:nvPr>
        </p:nvSpPr>
        <p:spPr/>
        <p:txBody>
          <a:bodyPr/>
          <a:lstStyle/>
          <a:p>
            <a:fld id="{1A7CCE01-5D0C-2E4E-883B-140D131A0616}" type="slidenum">
              <a:rPr lang="en-US" smtClean="0"/>
              <a:t>‹#›</a:t>
            </a:fld>
            <a:endParaRPr lang="en-US" dirty="0"/>
          </a:p>
        </p:txBody>
      </p:sp>
    </p:spTree>
    <p:extLst>
      <p:ext uri="{BB962C8B-B14F-4D97-AF65-F5344CB8AC3E}">
        <p14:creationId xmlns:p14="http://schemas.microsoft.com/office/powerpoint/2010/main" val="2646442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7BFF8-8FB7-AAD6-1006-7849D91A05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5F7D61-6E61-2B74-FCED-78DA6878CF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4B93EF9-6377-BD39-E442-F449AB96D4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FA582B-B728-6E31-50D5-5C562E8CE131}"/>
              </a:ext>
            </a:extLst>
          </p:cNvPr>
          <p:cNvSpPr>
            <a:spLocks noGrp="1"/>
          </p:cNvSpPr>
          <p:nvPr>
            <p:ph type="dt" sz="half" idx="10"/>
          </p:nvPr>
        </p:nvSpPr>
        <p:spPr/>
        <p:txBody>
          <a:bodyPr/>
          <a:lstStyle/>
          <a:p>
            <a:fld id="{3BBE1B88-70CD-344F-98F1-2E472EC207C3}" type="datetimeFigureOut">
              <a:rPr lang="en-US" smtClean="0"/>
              <a:t>5/16/25</a:t>
            </a:fld>
            <a:endParaRPr lang="en-US" dirty="0"/>
          </a:p>
        </p:txBody>
      </p:sp>
      <p:sp>
        <p:nvSpPr>
          <p:cNvPr id="6" name="Footer Placeholder 5">
            <a:extLst>
              <a:ext uri="{FF2B5EF4-FFF2-40B4-BE49-F238E27FC236}">
                <a16:creationId xmlns:a16="http://schemas.microsoft.com/office/drawing/2014/main" id="{0B84CF14-B0BF-009D-AEFB-3756D73655B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84C8945-4344-FFB3-C8D2-69A70A6AEFC9}"/>
              </a:ext>
            </a:extLst>
          </p:cNvPr>
          <p:cNvSpPr>
            <a:spLocks noGrp="1"/>
          </p:cNvSpPr>
          <p:nvPr>
            <p:ph type="sldNum" sz="quarter" idx="12"/>
          </p:nvPr>
        </p:nvSpPr>
        <p:spPr/>
        <p:txBody>
          <a:bodyPr/>
          <a:lstStyle/>
          <a:p>
            <a:fld id="{1A7CCE01-5D0C-2E4E-883B-140D131A0616}" type="slidenum">
              <a:rPr lang="en-US" smtClean="0"/>
              <a:t>‹#›</a:t>
            </a:fld>
            <a:endParaRPr lang="en-US" dirty="0"/>
          </a:p>
        </p:txBody>
      </p:sp>
    </p:spTree>
    <p:extLst>
      <p:ext uri="{BB962C8B-B14F-4D97-AF65-F5344CB8AC3E}">
        <p14:creationId xmlns:p14="http://schemas.microsoft.com/office/powerpoint/2010/main" val="470028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172C3F-5F7E-D468-2C1D-8FF10BE23A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7FC93D-DC50-52DA-B2F3-4A8B93E6F9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A75D34-8095-5882-5892-7DCC77E31C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BE1B88-70CD-344F-98F1-2E472EC207C3}" type="datetimeFigureOut">
              <a:rPr lang="en-US" smtClean="0"/>
              <a:t>5/16/25</a:t>
            </a:fld>
            <a:endParaRPr lang="en-US" dirty="0"/>
          </a:p>
        </p:txBody>
      </p:sp>
      <p:sp>
        <p:nvSpPr>
          <p:cNvPr id="5" name="Footer Placeholder 4">
            <a:extLst>
              <a:ext uri="{FF2B5EF4-FFF2-40B4-BE49-F238E27FC236}">
                <a16:creationId xmlns:a16="http://schemas.microsoft.com/office/drawing/2014/main" id="{97E3A43A-7592-F5A3-22AC-200D262699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DD383E-1105-6FA7-B6A7-2D742028C0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7CCE01-5D0C-2E4E-883B-140D131A0616}" type="slidenum">
              <a:rPr lang="en-US" smtClean="0"/>
              <a:t>‹#›</a:t>
            </a:fld>
            <a:endParaRPr lang="en-US" dirty="0"/>
          </a:p>
        </p:txBody>
      </p:sp>
    </p:spTree>
    <p:extLst>
      <p:ext uri="{BB962C8B-B14F-4D97-AF65-F5344CB8AC3E}">
        <p14:creationId xmlns:p14="http://schemas.microsoft.com/office/powerpoint/2010/main" val="173689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287FC4A-DAB3-4645-4410-FDDB7BB250C0}"/>
              </a:ext>
            </a:extLst>
          </p:cNvPr>
          <p:cNvSpPr>
            <a:spLocks noGrp="1"/>
          </p:cNvSpPr>
          <p:nvPr>
            <p:ph type="ctrTitle"/>
          </p:nvPr>
        </p:nvSpPr>
        <p:spPr>
          <a:xfrm>
            <a:off x="1524003" y="1999615"/>
            <a:ext cx="9144000" cy="2764028"/>
          </a:xfrm>
        </p:spPr>
        <p:txBody>
          <a:bodyPr anchor="ctr">
            <a:normAutofit/>
          </a:bodyPr>
          <a:lstStyle/>
          <a:p>
            <a:r>
              <a:rPr lang="en-US" sz="4500" b="1" dirty="0">
                <a:effectLst/>
                <a:latin typeface="Times New Roman" panose="02020603050405020304" pitchFamily="18" charset="0"/>
                <a:ea typeface="Calibri" panose="020F0502020204030204" pitchFamily="34" charset="0"/>
                <a:cs typeface="Times New Roman" panose="02020603050405020304" pitchFamily="18" charset="0"/>
              </a:rPr>
              <a:t>Is There Evidence for Unconscious Repression of Unpleasant and Traumatic Memories?</a:t>
            </a:r>
            <a:br>
              <a:rPr lang="en-US" sz="4500" dirty="0">
                <a:effectLst/>
                <a:latin typeface="Calibri" panose="020F0502020204030204" pitchFamily="34" charset="0"/>
                <a:ea typeface="Calibri" panose="020F0502020204030204" pitchFamily="34" charset="0"/>
                <a:cs typeface="Times New Roman" panose="02020603050405020304" pitchFamily="18" charset="0"/>
              </a:rPr>
            </a:br>
            <a:endParaRPr lang="en-US" sz="4500" dirty="0"/>
          </a:p>
        </p:txBody>
      </p:sp>
      <p:sp>
        <p:nvSpPr>
          <p:cNvPr id="3" name="Subtitle 2">
            <a:extLst>
              <a:ext uri="{FF2B5EF4-FFF2-40B4-BE49-F238E27FC236}">
                <a16:creationId xmlns:a16="http://schemas.microsoft.com/office/drawing/2014/main" id="{5E279A5F-125C-11C0-991A-8513C686E0E6}"/>
              </a:ext>
            </a:extLst>
          </p:cNvPr>
          <p:cNvSpPr>
            <a:spLocks noGrp="1"/>
          </p:cNvSpPr>
          <p:nvPr>
            <p:ph type="subTitle" idx="1"/>
          </p:nvPr>
        </p:nvSpPr>
        <p:spPr>
          <a:xfrm>
            <a:off x="1966912" y="5645150"/>
            <a:ext cx="8258176" cy="631825"/>
          </a:xfrm>
        </p:spPr>
        <p:txBody>
          <a:bodyPr anchor="ctr">
            <a:normAutofit/>
          </a:bodyPr>
          <a:lstStyle/>
          <a:p>
            <a:r>
              <a:rPr lang="en-US" sz="2800" dirty="0"/>
              <a:t>Dr. Jay Seitz</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1429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C19E8C7-73CF-ECFB-0054-81DB88B52FD4}"/>
              </a:ext>
            </a:extLst>
          </p:cNvPr>
          <p:cNvSpPr>
            <a:spLocks noGrp="1"/>
          </p:cNvSpPr>
          <p:nvPr>
            <p:ph type="title"/>
          </p:nvPr>
        </p:nvSpPr>
        <p:spPr>
          <a:xfrm>
            <a:off x="838200" y="365125"/>
            <a:ext cx="10515600" cy="1325563"/>
          </a:xfrm>
        </p:spPr>
        <p:txBody>
          <a:bodyPr>
            <a:normAutofit/>
          </a:bodyPr>
          <a:lstStyle/>
          <a:p>
            <a:r>
              <a:rPr lang="en-US" sz="3800" dirty="0">
                <a:effectLst/>
                <a:latin typeface="Times New Roman" panose="02020603050405020304" pitchFamily="18" charset="0"/>
                <a:ea typeface="Calibri" panose="020F0502020204030204" pitchFamily="34" charset="0"/>
                <a:cs typeface="Times New Roman" panose="02020603050405020304" pitchFamily="18" charset="0"/>
              </a:rPr>
              <a:t>What is the evidence that individuals unconsciously repress unpleasant or traumatic memories?</a:t>
            </a:r>
            <a:endParaRPr lang="en-US" sz="38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26902B4-C242-BC0D-F159-1D227A645228}"/>
              </a:ext>
            </a:extLst>
          </p:cNvPr>
          <p:cNvSpPr>
            <a:spLocks noGrp="1"/>
          </p:cNvSpPr>
          <p:nvPr>
            <p:ph idx="1"/>
          </p:nvPr>
        </p:nvSpPr>
        <p:spPr>
          <a:xfrm>
            <a:off x="838200" y="1929384"/>
            <a:ext cx="10515600" cy="4251960"/>
          </a:xfrm>
        </p:spPr>
        <p:txBody>
          <a:bodyPr>
            <a:normAutofit/>
          </a:bodyPr>
          <a:lstStyle/>
          <a:p>
            <a:r>
              <a:rPr lang="en-US" sz="2200" b="1" dirty="0">
                <a:latin typeface="Times New Roman" panose="02020603050405020304" pitchFamily="18" charset="0"/>
                <a:ea typeface="Calibri" panose="020F0502020204030204" pitchFamily="34" charset="0"/>
                <a:cs typeface="Times New Roman" panose="02020603050405020304" pitchFamily="18" charset="0"/>
              </a:rPr>
              <a:t>S</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chemas</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are </a:t>
            </a:r>
            <a:r>
              <a:rPr lang="en-US" sz="2200" dirty="0">
                <a:latin typeface="Times New Roman" panose="02020603050405020304" pitchFamily="18" charset="0"/>
                <a:ea typeface="Calibri" panose="020F0502020204030204" pitchFamily="34" charset="0"/>
                <a:cs typeface="Times New Roman" panose="02020603050405020304" pitchFamily="18" charset="0"/>
              </a:rPr>
              <a:t>therefore </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mental structures consisting of a system for organizing categories of information. </a:t>
            </a:r>
            <a:r>
              <a:rPr lang="en-US" sz="2200" dirty="0">
                <a:latin typeface="Times New Roman" panose="02020603050405020304" pitchFamily="18" charset="0"/>
                <a:ea typeface="Calibri" panose="020F0502020204030204" pitchFamily="34" charset="0"/>
                <a:cs typeface="Times New Roman" panose="02020603050405020304" pitchFamily="18" charset="0"/>
              </a:rPr>
              <a:t>Thus, s</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chemas are, in essence, </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slot-fillers categories</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Slot-filler categories refer to grouping of concepts within the same slot-filler that share common functions bounded by a specific event. For instance, cereal, eggs, and milk are foods that one often eats for breakfast; they can be easily substituted within that specific category. </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In young children, significantly better memory and organization was achieved on slot-filler tasks than on either “taxonomic” (see below) or “complementary” tasks (rabbits and carrots complement each other in memory), suggesting that slot-filler categories are one of the most readily accessible facts in semantic memory (</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memory for facts</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Moreover, slot-filler categories facilitate a transition from schema-based to conventional </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superordinate (taxonomic) organization </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(e.g., Siamese cats are a type of Asian cat in a much larger grouping of felines) as children reach school age.</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Tree>
    <p:extLst>
      <p:ext uri="{BB962C8B-B14F-4D97-AF65-F5344CB8AC3E}">
        <p14:creationId xmlns:p14="http://schemas.microsoft.com/office/powerpoint/2010/main" val="3413306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C19E8C7-73CF-ECFB-0054-81DB88B52FD4}"/>
              </a:ext>
            </a:extLst>
          </p:cNvPr>
          <p:cNvSpPr>
            <a:spLocks noGrp="1"/>
          </p:cNvSpPr>
          <p:nvPr>
            <p:ph type="title"/>
          </p:nvPr>
        </p:nvSpPr>
        <p:spPr>
          <a:xfrm>
            <a:off x="838200" y="365125"/>
            <a:ext cx="10515600" cy="1325563"/>
          </a:xfrm>
        </p:spPr>
        <p:txBody>
          <a:bodyPr>
            <a:normAutofit/>
          </a:bodyPr>
          <a:lstStyle/>
          <a:p>
            <a:r>
              <a:rPr lang="en-US" sz="3800" dirty="0">
                <a:effectLst/>
                <a:latin typeface="Times New Roman" panose="02020603050405020304" pitchFamily="18" charset="0"/>
                <a:ea typeface="Calibri" panose="020F0502020204030204" pitchFamily="34" charset="0"/>
                <a:cs typeface="Times New Roman" panose="02020603050405020304" pitchFamily="18" charset="0"/>
              </a:rPr>
              <a:t>What is the evidence that individuals unconsciously repress unpleasant or traumatic memories?</a:t>
            </a:r>
            <a:endParaRPr lang="en-US" sz="38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26902B4-C242-BC0D-F159-1D227A645228}"/>
              </a:ext>
            </a:extLst>
          </p:cNvPr>
          <p:cNvSpPr>
            <a:spLocks noGrp="1"/>
          </p:cNvSpPr>
          <p:nvPr>
            <p:ph idx="1"/>
          </p:nvPr>
        </p:nvSpPr>
        <p:spPr>
          <a:xfrm>
            <a:off x="838200" y="1929384"/>
            <a:ext cx="10515600" cy="4251960"/>
          </a:xfrm>
        </p:spPr>
        <p:txBody>
          <a:bodyPr>
            <a:normAutofit/>
          </a:bodyPr>
          <a:lstStyle/>
          <a:p>
            <a:r>
              <a:rPr lang="en-US" sz="2200" dirty="0">
                <a:latin typeface="Times New Roman" panose="02020603050405020304" pitchFamily="18" charset="0"/>
                <a:cs typeface="Times New Roman" panose="02020603050405020304" pitchFamily="18" charset="0"/>
              </a:rPr>
              <a:t>So, the evidence is weak that individuals unconsciously repress unpleasant or traumatic memories from childhood.</a:t>
            </a:r>
          </a:p>
          <a:p>
            <a:r>
              <a:rPr lang="en-US" sz="2200" dirty="0">
                <a:latin typeface="Times New Roman" panose="02020603050405020304" pitchFamily="18" charset="0"/>
                <a:cs typeface="Times New Roman" panose="02020603050405020304" pitchFamily="18" charset="0"/>
              </a:rPr>
              <a:t>And much better explained by current knowledge of how memory actually functions in infants, children, and adults.</a:t>
            </a:r>
            <a:endParaRPr lang="en-US" sz="2200" dirty="0"/>
          </a:p>
        </p:txBody>
      </p:sp>
    </p:spTree>
    <p:extLst>
      <p:ext uri="{BB962C8B-B14F-4D97-AF65-F5344CB8AC3E}">
        <p14:creationId xmlns:p14="http://schemas.microsoft.com/office/powerpoint/2010/main" val="338036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D3BDA6C-CA24-E70E-852C-3D28F0EDE90E}"/>
              </a:ext>
            </a:extLst>
          </p:cNvPr>
          <p:cNvSpPr>
            <a:spLocks noGrp="1"/>
          </p:cNvSpPr>
          <p:nvPr>
            <p:ph type="title"/>
          </p:nvPr>
        </p:nvSpPr>
        <p:spPr>
          <a:xfrm>
            <a:off x="838200" y="365125"/>
            <a:ext cx="10515600" cy="1325563"/>
          </a:xfrm>
        </p:spPr>
        <p:txBody>
          <a:bodyPr>
            <a:normAutofit fontScale="90000"/>
          </a:bodyPr>
          <a:lstStyle/>
          <a:p>
            <a:r>
              <a:rPr lang="en-US" sz="4000" dirty="0">
                <a:effectLst/>
                <a:latin typeface="Times New Roman" panose="02020603050405020304" pitchFamily="18" charset="0"/>
                <a:ea typeface="Calibri" panose="020F0502020204030204" pitchFamily="34" charset="0"/>
                <a:cs typeface="Times New Roman" panose="02020603050405020304" pitchFamily="18" charset="0"/>
              </a:rPr>
              <a:t>What is the evidence that individuals unconsciously repress unpleasant or traumatic memories?</a:t>
            </a:r>
            <a:br>
              <a:rPr lang="en-US" sz="2600" dirty="0">
                <a:effectLst/>
                <a:latin typeface="Calibri" panose="020F0502020204030204" pitchFamily="34" charset="0"/>
                <a:ea typeface="Calibri" panose="020F0502020204030204" pitchFamily="34" charset="0"/>
                <a:cs typeface="Times New Roman" panose="02020603050405020304" pitchFamily="18" charset="0"/>
              </a:rPr>
            </a:br>
            <a:endParaRPr lang="en-US" sz="26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D8E26A0-CC57-CA9D-51D9-B44CA597AFC0}"/>
              </a:ext>
            </a:extLst>
          </p:cNvPr>
          <p:cNvSpPr>
            <a:spLocks noGrp="1"/>
          </p:cNvSpPr>
          <p:nvPr>
            <p:ph idx="1"/>
          </p:nvPr>
        </p:nvSpPr>
        <p:spPr>
          <a:xfrm>
            <a:off x="838200" y="1929384"/>
            <a:ext cx="10515600" cy="4251960"/>
          </a:xfrm>
        </p:spPr>
        <p:txBody>
          <a:bodyPr>
            <a:normAutofit/>
          </a:bodyPr>
          <a:lstStyle/>
          <a:p>
            <a:r>
              <a:rPr lang="en-US" sz="2200" dirty="0">
                <a:latin typeface="Times New Roman" panose="02020603050405020304" pitchFamily="18" charset="0"/>
                <a:cs typeface="Times New Roman" panose="02020603050405020304" pitchFamily="18" charset="0"/>
              </a:rPr>
              <a:t>Children do appear to forget serious instances of abuse in childhood only for the memory to return in adulthood. But what is the evidence for a </a:t>
            </a:r>
            <a:r>
              <a:rPr lang="en-US" sz="2200" b="1" dirty="0">
                <a:latin typeface="Times New Roman" panose="02020603050405020304" pitchFamily="18" charset="0"/>
                <a:cs typeface="Times New Roman" panose="02020603050405020304" pitchFamily="18" charset="0"/>
              </a:rPr>
              <a:t>special repression mechanism</a:t>
            </a:r>
            <a:r>
              <a:rPr lang="en-US" sz="2200" dirty="0">
                <a:latin typeface="Times New Roman" panose="02020603050405020304" pitchFamily="18" charset="0"/>
                <a:cs typeface="Times New Roman" panose="02020603050405020304" pitchFamily="18" charset="0"/>
              </a:rPr>
              <a:t>? That is, an unconscious process that suppresses unpleasant or traumatic experiences.</a:t>
            </a:r>
          </a:p>
          <a:p>
            <a:r>
              <a:rPr lang="en-US" sz="2200" dirty="0">
                <a:latin typeface="Times New Roman" panose="02020603050405020304" pitchFamily="18" charset="0"/>
                <a:cs typeface="Times New Roman" panose="02020603050405020304" pitchFamily="18" charset="0"/>
              </a:rPr>
              <a:t>In contrast to the prevailing psychoanalytic viewpoint, the contemporary cognitive and neurosciences paint a very different picture based on more recent cognitive and neuroscience evidence.</a:t>
            </a:r>
          </a:p>
          <a:p>
            <a:r>
              <a:rPr lang="en-US" sz="2200" b="1" dirty="0">
                <a:latin typeface="Times New Roman" panose="02020603050405020304" pitchFamily="18" charset="0"/>
                <a:cs typeface="Times New Roman" panose="02020603050405020304" pitchFamily="18" charset="0"/>
              </a:rPr>
              <a:t>One piece of evidence against the claim of repression </a:t>
            </a:r>
            <a:r>
              <a:rPr lang="en-US" sz="2200" dirty="0">
                <a:latin typeface="Times New Roman" panose="02020603050405020304" pitchFamily="18" charset="0"/>
                <a:cs typeface="Times New Roman" panose="02020603050405020304" pitchFamily="18" charset="0"/>
              </a:rPr>
              <a:t>is that adults anecdotally report that as abused children they deliberately and consciously suppressed experiences and memories that they found particularly painful. That is, an </a:t>
            </a:r>
            <a:r>
              <a:rPr lang="en-US" sz="2200" b="1" dirty="0">
                <a:latin typeface="Times New Roman" panose="02020603050405020304" pitchFamily="18" charset="0"/>
                <a:cs typeface="Times New Roman" panose="02020603050405020304" pitchFamily="18" charset="0"/>
              </a:rPr>
              <a:t>active, conscious suppression of memories</a:t>
            </a:r>
            <a:r>
              <a:rPr lang="en-US" sz="2200" dirty="0">
                <a:latin typeface="Times New Roman" panose="02020603050405020304" pitchFamily="18" charset="0"/>
                <a:cs typeface="Times New Roman" panose="02020603050405020304" pitchFamily="18" charset="0"/>
              </a:rPr>
              <a:t>.</a:t>
            </a:r>
          </a:p>
          <a:p>
            <a:endParaRPr lang="en-US" sz="2200" dirty="0"/>
          </a:p>
          <a:p>
            <a:endParaRPr lang="en-US" sz="2200" dirty="0"/>
          </a:p>
        </p:txBody>
      </p:sp>
    </p:spTree>
    <p:extLst>
      <p:ext uri="{BB962C8B-B14F-4D97-AF65-F5344CB8AC3E}">
        <p14:creationId xmlns:p14="http://schemas.microsoft.com/office/powerpoint/2010/main" val="2459245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E9CD7A9-20C1-35E4-EAA4-7F1B554BA88F}"/>
              </a:ext>
            </a:extLst>
          </p:cNvPr>
          <p:cNvSpPr>
            <a:spLocks noGrp="1"/>
          </p:cNvSpPr>
          <p:nvPr>
            <p:ph type="title"/>
          </p:nvPr>
        </p:nvSpPr>
        <p:spPr>
          <a:xfrm>
            <a:off x="838200" y="365125"/>
            <a:ext cx="10515600" cy="1325563"/>
          </a:xfrm>
        </p:spPr>
        <p:txBody>
          <a:bodyPr>
            <a:normAutofit/>
          </a:bodyPr>
          <a:lstStyle/>
          <a:p>
            <a:r>
              <a:rPr lang="en-US" sz="3800" dirty="0">
                <a:effectLst/>
                <a:latin typeface="Times New Roman" panose="02020603050405020304" pitchFamily="18" charset="0"/>
                <a:ea typeface="Calibri" panose="020F0502020204030204" pitchFamily="34" charset="0"/>
                <a:cs typeface="Times New Roman" panose="02020603050405020304" pitchFamily="18" charset="0"/>
              </a:rPr>
              <a:t>What is the evidence that individuals unconsciously repress unpleasant or traumatic memories?</a:t>
            </a:r>
            <a:endParaRPr lang="en-US" sz="38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CCB64B2-81EC-2C7F-F1ED-8C7550923CAE}"/>
              </a:ext>
            </a:extLst>
          </p:cNvPr>
          <p:cNvSpPr>
            <a:spLocks noGrp="1"/>
          </p:cNvSpPr>
          <p:nvPr>
            <p:ph idx="1"/>
          </p:nvPr>
        </p:nvSpPr>
        <p:spPr>
          <a:xfrm>
            <a:off x="838200" y="1929384"/>
            <a:ext cx="10515600" cy="4251960"/>
          </a:xfrm>
        </p:spPr>
        <p:txBody>
          <a:bodyPr>
            <a:normAutofit/>
          </a:bodyPr>
          <a:lstStyle/>
          <a:p>
            <a:pPr marL="0" marR="0">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above piece of evidence of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conscious suppression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suggests that memories are consciously inhibited or suppressed </a:t>
            </a:r>
            <a:r>
              <a:rPr lang="en-US" sz="1800" dirty="0">
                <a:latin typeface="Times New Roman" panose="02020603050405020304" pitchFamily="18" charset="0"/>
                <a:ea typeface="Calibri" panose="020F0502020204030204" pitchFamily="34" charset="0"/>
                <a:cs typeface="Times New Roman" panose="02020603050405020304" pitchFamily="18" charset="0"/>
              </a:rPr>
              <a:t>so as to</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avoid the cause of the pain that an individual experienced. A</a:t>
            </a:r>
            <a:r>
              <a:rPr lang="en-US" sz="1800" dirty="0">
                <a:latin typeface="Times New Roman" panose="02020603050405020304" pitchFamily="18" charset="0"/>
                <a:ea typeface="Calibri" panose="020F0502020204030204" pitchFamily="34" charset="0"/>
                <a:cs typeface="Times New Roman" panose="02020603050405020304" pitchFamily="18" charset="0"/>
              </a:rPr>
              <a:t>nd it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is known as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cognitive avoidance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That is, the suppressed unpleasant or traumatic experience is available in memory but not easily accessible. </a:t>
            </a:r>
            <a:r>
              <a:rPr lang="en-US" sz="1800" dirty="0">
                <a:latin typeface="Times New Roman" panose="02020603050405020304" pitchFamily="18" charset="0"/>
                <a:ea typeface="Calibri" panose="020F0502020204030204" pitchFamily="34" charset="0"/>
                <a:cs typeface="Times New Roman" panose="02020603050405020304" pitchFamily="18" charset="0"/>
              </a:rPr>
              <a:t>But is</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a:latin typeface="Times New Roman" panose="02020603050405020304" pitchFamily="18" charset="0"/>
                <a:ea typeface="Calibri" panose="020F0502020204030204" pitchFamily="34" charset="0"/>
                <a:cs typeface="Times New Roman" panose="02020603050405020304" pitchFamily="18" charset="0"/>
              </a:rPr>
              <a:t>the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difficulty in accessing these memories </a:t>
            </a:r>
            <a:r>
              <a:rPr lang="en-US" sz="1800" dirty="0">
                <a:latin typeface="Times New Roman" panose="02020603050405020304" pitchFamily="18" charset="0"/>
                <a:ea typeface="Calibri" panose="020F0502020204030204" pitchFamily="34" charset="0"/>
                <a:cs typeface="Times New Roman" panose="02020603050405020304" pitchFamily="18" charset="0"/>
              </a:rPr>
              <a:t>a result of their</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conscious suppression or is there a need for more sensitive measures to reveal their existence?</a:t>
            </a:r>
          </a:p>
          <a:p>
            <a:pPr marL="0" marR="0">
              <a:spcBef>
                <a:spcPts val="0"/>
              </a:spcBef>
              <a:spcAft>
                <a:spcPts val="80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Moreover, there may be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intervening interference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from other memories and experiences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that (a) cause the erasure of older memories or (b) make it harder to retrieve them. In the case of (b) </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retrieval-induced forgetting</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competing memories (pleasant or unpleasant) may be inhibiting them </a:t>
            </a:r>
            <a:r>
              <a:rPr lang="en-US" sz="1800" dirty="0">
                <a:latin typeface="Times New Roman" panose="02020603050405020304" pitchFamily="18" charset="0"/>
                <a:ea typeface="Calibri" panose="020F0502020204030204" pitchFamily="34" charset="0"/>
                <a:cs typeface="Times New Roman" panose="02020603050405020304" pitchFamily="18" charset="0"/>
              </a:rPr>
              <a:t>so as to make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them more difficult to retrieve. That is, when we retrieve </a:t>
            </a:r>
            <a:r>
              <a:rPr lang="en-US" sz="1800" dirty="0">
                <a:latin typeface="Times New Roman" panose="02020603050405020304" pitchFamily="18" charset="0"/>
                <a:ea typeface="Calibri" panose="020F0502020204030204" pitchFamily="34" charset="0"/>
                <a:cs typeface="Times New Roman" panose="02020603050405020304" pitchFamily="18" charset="0"/>
              </a:rPr>
              <a:t>an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item from memory there is inhibition of competing memories</a:t>
            </a:r>
            <a:r>
              <a:rPr lang="en-US" sz="1800" dirty="0">
                <a:latin typeface="Times New Roman" panose="02020603050405020304" pitchFamily="18" charset="0"/>
                <a:ea typeface="Calibri" panose="020F0502020204030204" pitchFamily="34" charset="0"/>
                <a:cs typeface="Times New Roman" panose="02020603050405020304" pitchFamily="18" charset="0"/>
              </a:rPr>
              <a:t> from previously stored memories.</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9441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44998E3-1B4E-FCBA-0E65-A233D86E3ECB}"/>
              </a:ext>
            </a:extLst>
          </p:cNvPr>
          <p:cNvSpPr>
            <a:spLocks noGrp="1"/>
          </p:cNvSpPr>
          <p:nvPr>
            <p:ph type="title"/>
          </p:nvPr>
        </p:nvSpPr>
        <p:spPr>
          <a:xfrm>
            <a:off x="838200" y="365125"/>
            <a:ext cx="10515600" cy="1325563"/>
          </a:xfrm>
        </p:spPr>
        <p:txBody>
          <a:bodyPr>
            <a:normAutofit/>
          </a:bodyPr>
          <a:lstStyle/>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What is the evidence that individuals unconsciously repress unpleasant or traumatic memories?</a:t>
            </a:r>
            <a:endParaRPr lang="en-US" sz="36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25CF7E5-9575-DA28-647C-EA7BAF239DE4}"/>
              </a:ext>
            </a:extLst>
          </p:cNvPr>
          <p:cNvSpPr>
            <a:spLocks noGrp="1"/>
          </p:cNvSpPr>
          <p:nvPr>
            <p:ph idx="1"/>
          </p:nvPr>
        </p:nvSpPr>
        <p:spPr>
          <a:xfrm>
            <a:off x="838200" y="1929384"/>
            <a:ext cx="10515600" cy="4251960"/>
          </a:xfrm>
        </p:spPr>
        <p:txBody>
          <a:bodyPr>
            <a:normAutofit/>
          </a:bodyPr>
          <a:lstStyle/>
          <a:p>
            <a:r>
              <a:rPr lang="en-US" sz="2200" dirty="0"/>
              <a:t>The </a:t>
            </a:r>
            <a:r>
              <a:rPr lang="en-US" sz="2200" b="1" dirty="0"/>
              <a:t>second piece of evidence </a:t>
            </a:r>
            <a:r>
              <a:rPr lang="en-US" sz="2200" dirty="0"/>
              <a:t>is the case of post-traumatic stress disorder (PTSD) in which the ability to suppress traumatic memories and experiences is severely reduced. To be sure, this is the opposite effect of what is proposed in both conscious suppression and unconscious repression. </a:t>
            </a:r>
            <a:r>
              <a:rPr lang="en-US" sz="2200" i="1" dirty="0"/>
              <a:t>Could the phenomena of PTSD be due to “errant” memory reconsolidation of painful experiences through ongoing successive retrieval of those very same traumatic memories that are continually being re-strengthened?</a:t>
            </a:r>
          </a:p>
          <a:p>
            <a:endParaRPr lang="en-US" sz="2200" dirty="0"/>
          </a:p>
          <a:p>
            <a:endParaRPr lang="en-US" sz="2200" dirty="0"/>
          </a:p>
        </p:txBody>
      </p:sp>
    </p:spTree>
    <p:extLst>
      <p:ext uri="{BB962C8B-B14F-4D97-AF65-F5344CB8AC3E}">
        <p14:creationId xmlns:p14="http://schemas.microsoft.com/office/powerpoint/2010/main" val="1957441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3BF8B89-1303-945D-99A3-9BA39C8915CB}"/>
              </a:ext>
            </a:extLst>
          </p:cNvPr>
          <p:cNvSpPr>
            <a:spLocks noGrp="1"/>
          </p:cNvSpPr>
          <p:nvPr>
            <p:ph type="title"/>
          </p:nvPr>
        </p:nvSpPr>
        <p:spPr>
          <a:xfrm>
            <a:off x="838200" y="365125"/>
            <a:ext cx="10515600" cy="1325563"/>
          </a:xfrm>
        </p:spPr>
        <p:txBody>
          <a:bodyPr>
            <a:normAutofit/>
          </a:bodyPr>
          <a:lstStyle/>
          <a:p>
            <a:r>
              <a:rPr lang="en-US" sz="3800" dirty="0">
                <a:effectLst/>
                <a:latin typeface="Times New Roman" panose="02020603050405020304" pitchFamily="18" charset="0"/>
                <a:ea typeface="Calibri" panose="020F0502020204030204" pitchFamily="34" charset="0"/>
                <a:cs typeface="Times New Roman" panose="02020603050405020304" pitchFamily="18" charset="0"/>
              </a:rPr>
              <a:t>What is the evidence that individuals unconsciously repress unpleasant or traumatic memories?</a:t>
            </a:r>
            <a:endParaRPr lang="en-US" sz="38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936677A-1757-149A-A6F6-1EFE442C9DFF}"/>
              </a:ext>
            </a:extLst>
          </p:cNvPr>
          <p:cNvSpPr>
            <a:spLocks noGrp="1"/>
          </p:cNvSpPr>
          <p:nvPr>
            <p:ph idx="1"/>
          </p:nvPr>
        </p:nvSpPr>
        <p:spPr>
          <a:xfrm>
            <a:off x="838200" y="1929384"/>
            <a:ext cx="10515600" cy="4251960"/>
          </a:xfrm>
        </p:spPr>
        <p:txBody>
          <a:bodyPr>
            <a:normAutofit/>
          </a:bodyPr>
          <a:lstStyle/>
          <a:p>
            <a:pPr marL="0" marR="0">
              <a:spcBef>
                <a:spcPts val="0"/>
              </a:spcBef>
              <a:spcAft>
                <a:spcPts val="800"/>
              </a:spcAft>
            </a:pP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A </a:t>
            </a:r>
            <a:r>
              <a:rPr lang="en-US" sz="1700" b="1" dirty="0">
                <a:effectLst/>
                <a:latin typeface="Times New Roman" panose="02020603050405020304" pitchFamily="18" charset="0"/>
                <a:ea typeface="Calibri" panose="020F0502020204030204" pitchFamily="34" charset="0"/>
                <a:cs typeface="Times New Roman" panose="02020603050405020304" pitchFamily="18" charset="0"/>
              </a:rPr>
              <a:t>third piec</a:t>
            </a:r>
            <a:r>
              <a:rPr lang="en-US" sz="1700" b="1" dirty="0">
                <a:latin typeface="Times New Roman" panose="02020603050405020304" pitchFamily="18" charset="0"/>
                <a:ea typeface="Calibri" panose="020F0502020204030204" pitchFamily="34" charset="0"/>
                <a:cs typeface="Times New Roman" panose="02020603050405020304" pitchFamily="18" charset="0"/>
              </a:rPr>
              <a:t>e of evidence </a:t>
            </a:r>
            <a:r>
              <a:rPr lang="en-US" sz="1700" dirty="0">
                <a:latin typeface="Times New Roman" panose="02020603050405020304" pitchFamily="18" charset="0"/>
                <a:ea typeface="Calibri" panose="020F0502020204030204" pitchFamily="34" charset="0"/>
                <a:cs typeface="Times New Roman" panose="02020603050405020304" pitchFamily="18" charset="0"/>
              </a:rPr>
              <a:t>is that there is </a:t>
            </a:r>
            <a:r>
              <a:rPr lang="en-US" sz="1700" b="1" dirty="0">
                <a:effectLst/>
                <a:latin typeface="Times New Roman" panose="02020603050405020304" pitchFamily="18" charset="0"/>
                <a:ea typeface="Calibri" panose="020F0502020204030204" pitchFamily="34" charset="0"/>
                <a:cs typeface="Times New Roman" panose="02020603050405020304" pitchFamily="18" charset="0"/>
              </a:rPr>
              <a:t>retrospective or hindsight bias</a:t>
            </a: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 (the past looks different in light of our current experiences) and </a:t>
            </a:r>
            <a:r>
              <a:rPr lang="en-US" sz="1700" b="1" dirty="0">
                <a:effectLst/>
                <a:latin typeface="Times New Roman" panose="02020603050405020304" pitchFamily="18" charset="0"/>
                <a:ea typeface="Calibri" panose="020F0502020204030204" pitchFamily="34" charset="0"/>
                <a:cs typeface="Times New Roman" panose="02020603050405020304" pitchFamily="18" charset="0"/>
              </a:rPr>
              <a:t>source confusion</a:t>
            </a: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700" b="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known as</a:t>
            </a:r>
            <a:r>
              <a:rPr lang="en-US" sz="1700" b="1" dirty="0">
                <a:effectLst/>
                <a:latin typeface="Times New Roman" panose="02020603050405020304" pitchFamily="18" charset="0"/>
                <a:ea typeface="Calibri" panose="020F0502020204030204" pitchFamily="34" charset="0"/>
                <a:cs typeface="Times New Roman" panose="02020603050405020304" pitchFamily="18" charset="0"/>
              </a:rPr>
              <a:t> misattribution)</a:t>
            </a: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 where an individual will reputedly remember an unpleasant experience but distort the context in which it occurred as well as the insertion of misinformation from conversations and other experiences with others </a:t>
            </a:r>
            <a:r>
              <a:rPr lang="en-US" sz="1700" dirty="0">
                <a:latin typeface="Times New Roman" panose="02020603050405020304" pitchFamily="18" charset="0"/>
                <a:ea typeface="Calibri" panose="020F0502020204030204" pitchFamily="34" charset="0"/>
                <a:cs typeface="Times New Roman" panose="02020603050405020304" pitchFamily="18" charset="0"/>
              </a:rPr>
              <a:t>as well as </a:t>
            </a: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and interactions with third-party sources.</a:t>
            </a:r>
          </a:p>
          <a:p>
            <a:pPr marL="0" marR="0">
              <a:spcBef>
                <a:spcPts val="0"/>
              </a:spcBef>
              <a:spcAft>
                <a:spcPts val="800"/>
              </a:spcAft>
            </a:pPr>
            <a:r>
              <a:rPr lang="en-US" sz="1700" b="1" dirty="0">
                <a:latin typeface="Times New Roman" panose="02020603050405020304" pitchFamily="18" charset="0"/>
                <a:ea typeface="Calibri" panose="020F0502020204030204" pitchFamily="34" charset="0"/>
                <a:cs typeface="Times New Roman" panose="02020603050405020304" pitchFamily="18" charset="0"/>
              </a:rPr>
              <a:t>A fourth piece of evidence </a:t>
            </a:r>
            <a:r>
              <a:rPr lang="en-US" sz="1700" dirty="0">
                <a:latin typeface="Times New Roman" panose="02020603050405020304" pitchFamily="18" charset="0"/>
                <a:ea typeface="Calibri" panose="020F0502020204030204" pitchFamily="34" charset="0"/>
                <a:cs typeface="Times New Roman" panose="02020603050405020304" pitchFamily="18" charset="0"/>
              </a:rPr>
              <a:t>is that there are </a:t>
            </a:r>
            <a:r>
              <a:rPr lang="en-US" sz="1700" b="1" dirty="0">
                <a:latin typeface="Times New Roman" panose="02020603050405020304" pitchFamily="18" charset="0"/>
                <a:ea typeface="Calibri" panose="020F0502020204030204" pitchFamily="34" charset="0"/>
                <a:cs typeface="Times New Roman" panose="02020603050405020304" pitchFamily="18" charset="0"/>
              </a:rPr>
              <a:t>e</a:t>
            </a:r>
            <a:r>
              <a:rPr lang="en-US" sz="1700" b="1" dirty="0">
                <a:effectLst/>
                <a:latin typeface="Times New Roman" panose="02020603050405020304" pitchFamily="18" charset="0"/>
                <a:ea typeface="Calibri" panose="020F0502020204030204" pitchFamily="34" charset="0"/>
                <a:cs typeface="Times New Roman" panose="02020603050405020304" pitchFamily="18" charset="0"/>
              </a:rPr>
              <a:t>motional effects on memory</a:t>
            </a: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700" dirty="0">
                <a:latin typeface="Times New Roman" panose="02020603050405020304" pitchFamily="18" charset="0"/>
                <a:ea typeface="Calibri" panose="020F0502020204030204" pitchFamily="34" charset="0"/>
                <a:cs typeface="Times New Roman" panose="02020603050405020304" pitchFamily="18" charset="0"/>
              </a:rPr>
              <a:t>that are highly </a:t>
            </a: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determinative. Emotions can affect many different aspects of an unpleasant or traumatic experience interfering or enhancing different elements of the memory depending on the intensity of the emotion experienced at the time(s) of the unpleasant or traumatic experience as well as state-dependent effects </a:t>
            </a:r>
            <a:r>
              <a:rPr lang="en-US" sz="1700" b="1" dirty="0">
                <a:effectLst/>
                <a:latin typeface="Times New Roman" panose="02020603050405020304" pitchFamily="18" charset="0"/>
                <a:ea typeface="Calibri" panose="020F0502020204030204" pitchFamily="34" charset="0"/>
                <a:cs typeface="Times New Roman" panose="02020603050405020304" pitchFamily="18" charset="0"/>
              </a:rPr>
              <a:t>(state-dependent memory)</a:t>
            </a: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 That is, individuals tend to remember more information </a:t>
            </a:r>
            <a:r>
              <a:rPr lang="en-US" sz="1700" b="1" dirty="0">
                <a:effectLst/>
                <a:latin typeface="Times New Roman" panose="02020603050405020304" pitchFamily="18" charset="0"/>
                <a:ea typeface="Calibri" panose="020F0502020204030204" pitchFamily="34" charset="0"/>
                <a:cs typeface="Times New Roman" panose="02020603050405020304" pitchFamily="18" charset="0"/>
              </a:rPr>
              <a:t>if their bodily or mental state is the same at both the time of encoding </a:t>
            </a:r>
            <a:r>
              <a:rPr lang="en-US" sz="1700" b="1" dirty="0">
                <a:latin typeface="Times New Roman" panose="02020603050405020304" pitchFamily="18" charset="0"/>
                <a:ea typeface="Calibri" panose="020F0502020204030204" pitchFamily="34" charset="0"/>
                <a:cs typeface="Times New Roman" panose="02020603050405020304" pitchFamily="18" charset="0"/>
              </a:rPr>
              <a:t>and at the </a:t>
            </a:r>
            <a:r>
              <a:rPr lang="en-US" sz="1700" b="1" dirty="0">
                <a:effectLst/>
                <a:latin typeface="Times New Roman" panose="02020603050405020304" pitchFamily="18" charset="0"/>
                <a:ea typeface="Calibri" panose="020F0502020204030204" pitchFamily="34" charset="0"/>
                <a:cs typeface="Times New Roman" panose="02020603050405020304" pitchFamily="18" charset="0"/>
              </a:rPr>
              <a:t>time of recall</a:t>
            </a: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790474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11C9E5F-4FB7-6FFB-DBE1-E45AB271F808}"/>
              </a:ext>
            </a:extLst>
          </p:cNvPr>
          <p:cNvSpPr>
            <a:spLocks noGrp="1"/>
          </p:cNvSpPr>
          <p:nvPr>
            <p:ph type="title"/>
          </p:nvPr>
        </p:nvSpPr>
        <p:spPr>
          <a:xfrm>
            <a:off x="838200" y="365125"/>
            <a:ext cx="10515600" cy="878459"/>
          </a:xfrm>
        </p:spPr>
        <p:txBody>
          <a:bodyPr>
            <a:noAutofit/>
          </a:bodyPr>
          <a:lstStyle/>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What is the evidence that individuals unconsciously repress unpleasant or traumatic memories?</a:t>
            </a:r>
            <a:endParaRPr lang="en-US" sz="36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CE46BBC-826B-731C-E4A7-4A51CCA9E97C}"/>
              </a:ext>
            </a:extLst>
          </p:cNvPr>
          <p:cNvSpPr>
            <a:spLocks noGrp="1"/>
          </p:cNvSpPr>
          <p:nvPr>
            <p:ph idx="1"/>
          </p:nvPr>
        </p:nvSpPr>
        <p:spPr>
          <a:xfrm>
            <a:off x="838200" y="1929384"/>
            <a:ext cx="10515600" cy="4251960"/>
          </a:xfrm>
        </p:spPr>
        <p:txBody>
          <a:bodyPr>
            <a:normAutofit fontScale="85000" lnSpcReduction="10000"/>
          </a:bodyPr>
          <a:lstStyle/>
          <a:p>
            <a:pPr marL="0" marR="0">
              <a:spcBef>
                <a:spcPts val="0"/>
              </a:spcBef>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I</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nfantile or childhood amnesia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(0-6 years)</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is marked by a paucity of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autobiographical memory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8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Autobiographical memories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relate to events that happened to oneself</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events in which one participated, and about which one had emotions, thoughts, reactions, and reflections.</a:t>
            </a:r>
          </a:p>
          <a:p>
            <a:pPr marL="0" marR="0">
              <a:spcBef>
                <a:spcPts val="0"/>
              </a:spcBef>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Thus, </a:t>
            </a:r>
            <a:r>
              <a:rPr lang="en-US" sz="2400" b="1" dirty="0">
                <a:latin typeface="Times New Roman" panose="02020603050405020304" pitchFamily="18" charset="0"/>
                <a:ea typeface="Calibri" panose="020F0502020204030204" pitchFamily="34" charset="0"/>
                <a:cs typeface="Times New Roman" panose="02020603050405020304" pitchFamily="18" charset="0"/>
              </a:rPr>
              <a:t>a</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utobiographical memories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tend to be (a) unique events that happened at specific time or place; (b) entail a sense of conscious, autonoetic awareness that one is actually re-experiencing an event that happened at some point in the past; (c) are expressed verbally; (d) are long-lasting; and are (</a:t>
            </a:r>
            <a:r>
              <a:rPr lang="en-US" sz="2400" dirty="0">
                <a:latin typeface="Times New Roman" panose="02020603050405020304" pitchFamily="18" charset="0"/>
                <a:ea typeface="Calibri" panose="020F0502020204030204" pitchFamily="34" charset="0"/>
                <a:cs typeface="Times New Roman" panose="02020603050405020304" pitchFamily="18" charset="0"/>
              </a:rPr>
              <a:t>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veridical. </a:t>
            </a:r>
          </a:p>
          <a:p>
            <a:pPr marL="0" marR="0">
              <a:spcBef>
                <a:spcPts val="0"/>
              </a:spcBef>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Indeed, the temporal distribution of thousands of memories recalled by hundreds of participants </a:t>
            </a:r>
            <a:r>
              <a:rPr lang="en-US" sz="2400" dirty="0">
                <a:latin typeface="Times New Roman" panose="02020603050405020304" pitchFamily="18" charset="0"/>
                <a:ea typeface="Calibri" panose="020F0502020204030204" pitchFamily="34" charset="0"/>
                <a:cs typeface="Times New Roman" panose="02020603050405020304" pitchFamily="18" charset="0"/>
              </a:rPr>
              <a:t>demonstrated</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that very few occurred between the ages of 2–6 years-of-age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childhood amnesia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and that none occurred prior to the age of 2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infantile amnesia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8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Infantile amnesia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can be explained by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an absence of an episodic-like memory system during infancy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Childhood amnesia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however, is characterized by the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rapid forgetting of early memories during early childhood</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Early episodic memories </a:t>
            </a:r>
            <a:r>
              <a:rPr lang="en-US" sz="2400" dirty="0">
                <a:latin typeface="Times New Roman" panose="02020603050405020304" pitchFamily="18" charset="0"/>
                <a:ea typeface="Calibri" panose="020F0502020204030204" pitchFamily="34" charset="0"/>
                <a:cs typeface="Times New Roman" panose="02020603050405020304" pitchFamily="18" charset="0"/>
              </a:rPr>
              <a:t>are often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rapidly forgotten because the hippocampus—where memories are initially processed—is too immature and undeveloped to efficiently form, store, and recall them.</a:t>
            </a:r>
            <a:endParaRPr lang="en-US" sz="24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6145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11C9E5F-4FB7-6FFB-DBE1-E45AB271F808}"/>
              </a:ext>
            </a:extLst>
          </p:cNvPr>
          <p:cNvSpPr>
            <a:spLocks noGrp="1"/>
          </p:cNvSpPr>
          <p:nvPr>
            <p:ph type="title"/>
          </p:nvPr>
        </p:nvSpPr>
        <p:spPr>
          <a:xfrm>
            <a:off x="838200" y="365125"/>
            <a:ext cx="10515600" cy="878459"/>
          </a:xfrm>
        </p:spPr>
        <p:txBody>
          <a:bodyPr>
            <a:noAutofit/>
          </a:bodyPr>
          <a:lstStyle/>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What is the evidence that individuals unconsciously repress unpleasant or traumatic memories?</a:t>
            </a:r>
            <a:endParaRPr lang="en-US" sz="36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CE46BBC-826B-731C-E4A7-4A51CCA9E97C}"/>
              </a:ext>
            </a:extLst>
          </p:cNvPr>
          <p:cNvSpPr>
            <a:spLocks noGrp="1"/>
          </p:cNvSpPr>
          <p:nvPr>
            <p:ph idx="1"/>
          </p:nvPr>
        </p:nvSpPr>
        <p:spPr>
          <a:xfrm>
            <a:off x="838200" y="1929384"/>
            <a:ext cx="10515600" cy="4251960"/>
          </a:xfrm>
        </p:spPr>
        <p:txBody>
          <a:bodyPr>
            <a:normAutofit/>
          </a:bodyPr>
          <a:lstStyle/>
          <a:p>
            <a:pPr marL="0" marR="0">
              <a:spcBef>
                <a:spcPts val="0"/>
              </a:spcBef>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E</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ncoding (coding, recoding), storage (organization, rehearsal), and retrieval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are the major operational processes of memory consolidation and reconstruction. </a:t>
            </a:r>
          </a:p>
          <a:p>
            <a:pPr marL="0" marR="0">
              <a:spcBef>
                <a:spcPts val="0"/>
              </a:spcBef>
              <a:spcAft>
                <a:spcPts val="800"/>
              </a:spcAf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But memory is thoroughly a reconstructive process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not mere retrieval of an indelible memory stamped on the brain as Aristotle thought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(De Anima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350 B.C.E</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This explicit point—reconstruction—was made by Frederic Bartlett</a:t>
            </a:r>
            <a:r>
              <a:rPr lang="en-US" sz="2400" dirty="0">
                <a:latin typeface="Times New Roman" panose="02020603050405020304" pitchFamily="18" charset="0"/>
                <a:ea typeface="Calibri" panose="020F0502020204030204" pitchFamily="34" charset="0"/>
                <a:cs typeface="Times New Roman" panose="02020603050405020304" pitchFamily="18" charset="0"/>
              </a:rPr>
              <a:t> of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Cambridge University in his book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Remembering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(1932), in a series of novel experiments in which he demonstrated that </a:t>
            </a:r>
            <a:r>
              <a:rPr lang="en-US" sz="2400" i="1" dirty="0">
                <a:effectLst/>
                <a:latin typeface="Times New Roman" panose="02020603050405020304" pitchFamily="18" charset="0"/>
                <a:ea typeface="Calibri" panose="020F0502020204030204" pitchFamily="34" charset="0"/>
                <a:cs typeface="Times New Roman" panose="02020603050405020304" pitchFamily="18" charset="0"/>
              </a:rPr>
              <a:t>memory was a thoroughly reconstructive process and influenced by experience, knowledge, culture, and expectations</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317884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A13977D-B19B-9F5E-DA41-75F8CE9A6DF3}"/>
              </a:ext>
            </a:extLst>
          </p:cNvPr>
          <p:cNvSpPr>
            <a:spLocks noGrp="1"/>
          </p:cNvSpPr>
          <p:nvPr>
            <p:ph type="title"/>
          </p:nvPr>
        </p:nvSpPr>
        <p:spPr>
          <a:xfrm>
            <a:off x="838200" y="365125"/>
            <a:ext cx="10515600" cy="1325563"/>
          </a:xfrm>
        </p:spPr>
        <p:txBody>
          <a:bodyPr>
            <a:normAutofit/>
          </a:bodyPr>
          <a:lstStyle/>
          <a:p>
            <a:r>
              <a:rPr lang="en-US" sz="3800" dirty="0">
                <a:effectLst/>
                <a:latin typeface="Times New Roman" panose="02020603050405020304" pitchFamily="18" charset="0"/>
                <a:ea typeface="Calibri" panose="020F0502020204030204" pitchFamily="34" charset="0"/>
                <a:cs typeface="Times New Roman" panose="02020603050405020304" pitchFamily="18" charset="0"/>
              </a:rPr>
              <a:t>What is the evidence that individuals unconsciously repress unpleasant or traumatic memories?</a:t>
            </a:r>
            <a:endParaRPr lang="en-US" sz="38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457CED2-ACCC-6703-326D-F3FB4F803407}"/>
              </a:ext>
            </a:extLst>
          </p:cNvPr>
          <p:cNvSpPr>
            <a:spLocks noGrp="1"/>
          </p:cNvSpPr>
          <p:nvPr>
            <p:ph idx="1"/>
          </p:nvPr>
        </p:nvSpPr>
        <p:spPr>
          <a:xfrm>
            <a:off x="838200" y="1929384"/>
            <a:ext cx="10515600" cy="4251960"/>
          </a:xfrm>
        </p:spPr>
        <p:txBody>
          <a:bodyPr>
            <a:normAutofit lnSpcReduction="10000"/>
          </a:bodyPr>
          <a:lstStyle/>
          <a:p>
            <a:r>
              <a:rPr lang="en-US" sz="2200" b="1" dirty="0">
                <a:latin typeface="Times New Roman" panose="02020603050405020304" pitchFamily="18" charset="0"/>
                <a:ea typeface="Calibri" panose="020F0502020204030204" pitchFamily="34" charset="0"/>
                <a:cs typeface="Times New Roman" panose="02020603050405020304" pitchFamily="18" charset="0"/>
              </a:rPr>
              <a:t>Memory as reconstruction: </a:t>
            </a:r>
            <a:r>
              <a:rPr lang="en-US" sz="2200" dirty="0">
                <a:latin typeface="Times New Roman" panose="02020603050405020304" pitchFamily="18" charset="0"/>
                <a:ea typeface="Calibri" panose="020F0502020204030204" pitchFamily="34" charset="0"/>
                <a:cs typeface="Times New Roman" panose="02020603050405020304" pitchFamily="18" charset="0"/>
              </a:rPr>
              <a:t>I</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n one experiment, Bartlett asked participants to read the Native American folk story, "War of the Ghosts.” Bartlett found that at longer intervals between reading the story and remembering it, participants became less accurate about key points in the story. But where elements of the story failed to fit into the </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schemata</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i="1" dirty="0">
                <a:effectLst/>
                <a:latin typeface="Times New Roman" panose="02020603050405020304" pitchFamily="18" charset="0"/>
                <a:ea typeface="Calibri" panose="020F0502020204030204" pitchFamily="34" charset="0"/>
                <a:cs typeface="Times New Roman" panose="02020603050405020304" pitchFamily="18" charset="0"/>
              </a:rPr>
              <a:t>plural of schema; also referred to as ‘schemas’</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of the listener, those elements were either omitted or transformed into more familiar elements native to the participant’s culture as well as his or her knowledge base. To be sure, a </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schema is a pattern of thought or behavior that organizes categories of information and the relationships among them</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i="1" dirty="0">
                <a:effectLst/>
                <a:latin typeface="Times New Roman" panose="02020603050405020304" pitchFamily="18" charset="0"/>
                <a:ea typeface="Calibri" panose="020F0502020204030204" pitchFamily="34" charset="0"/>
                <a:cs typeface="Times New Roman" panose="02020603050405020304" pitchFamily="18" charset="0"/>
              </a:rPr>
              <a:t>That is, individuals are more likely to notice things that fit into their schema, while re-interpreting contradictions as exceptions and distorting them to fit into their original schema or understanding.</a:t>
            </a:r>
            <a:endParaRPr lang="en-US" sz="2200" i="1" dirty="0">
              <a:effectLst/>
              <a:latin typeface="Calibri" panose="020F0502020204030204" pitchFamily="34" charset="0"/>
              <a:ea typeface="Calibri" panose="020F0502020204030204" pitchFamily="34" charset="0"/>
              <a:cs typeface="Times New Roman" panose="02020603050405020304" pitchFamily="18" charset="0"/>
            </a:endParaRP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Bartlett used a similar approach in studying cognition in his </a:t>
            </a:r>
            <a:r>
              <a:rPr lang="en-US" sz="2200" i="1" dirty="0">
                <a:effectLst/>
                <a:latin typeface="Times New Roman" panose="02020603050405020304" pitchFamily="18" charset="0"/>
                <a:ea typeface="Calibri" panose="020F0502020204030204" pitchFamily="34" charset="0"/>
                <a:cs typeface="Times New Roman" panose="02020603050405020304" pitchFamily="18" charset="0"/>
              </a:rPr>
              <a:t>Thinking: An Experimental and Social Study</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(1958) where he argued that </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schemas</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organize our past experience leading to constructive category formation (e.g., a pug is a dog and member of the category of canines).</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0376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8B59241-3747-4FBA-751A-826F59CF4187}"/>
              </a:ext>
            </a:extLst>
          </p:cNvPr>
          <p:cNvSpPr>
            <a:spLocks noGrp="1"/>
          </p:cNvSpPr>
          <p:nvPr>
            <p:ph type="title"/>
          </p:nvPr>
        </p:nvSpPr>
        <p:spPr>
          <a:xfrm>
            <a:off x="838200" y="365125"/>
            <a:ext cx="10515600" cy="1325563"/>
          </a:xfrm>
        </p:spPr>
        <p:txBody>
          <a:bodyPr>
            <a:normAutofit/>
          </a:bodyPr>
          <a:lstStyle/>
          <a:p>
            <a:r>
              <a:rPr lang="en-US" sz="3800" dirty="0">
                <a:latin typeface="Times New Roman" panose="02020603050405020304" pitchFamily="18" charset="0"/>
                <a:cs typeface="Times New Roman" panose="02020603050405020304" pitchFamily="18" charset="0"/>
              </a:rPr>
              <a:t>What is the evidence that individuals unconsciously repress unpleasant or traumatic memories?</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0CCFB6E-670E-BB37-D25C-F32D9E2013EE}"/>
              </a:ext>
            </a:extLst>
          </p:cNvPr>
          <p:cNvSpPr>
            <a:spLocks noGrp="1"/>
          </p:cNvSpPr>
          <p:nvPr>
            <p:ph idx="1"/>
          </p:nvPr>
        </p:nvSpPr>
        <p:spPr>
          <a:xfrm>
            <a:off x="838200" y="1929384"/>
            <a:ext cx="10515600" cy="4251960"/>
          </a:xfrm>
        </p:spPr>
        <p:txBody>
          <a:bodyPr>
            <a:normAutofit/>
          </a:bodyPr>
          <a:lstStyle/>
          <a:p>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What is memory consolidation?</a:t>
            </a:r>
            <a:r>
              <a:rPr lang="en-US" sz="2200" b="1" dirty="0">
                <a:latin typeface="Times New Roman" panose="02020603050405020304" pitchFamily="18" charset="0"/>
                <a:ea typeface="Calibri" panose="020F0502020204030204" pitchFamily="34" charset="0"/>
                <a:cs typeface="Times New Roman" panose="02020603050405020304" pitchFamily="18" charset="0"/>
              </a:rPr>
              <a:t> </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Some time is required to consolidate or strengthen a memory trace</a:t>
            </a:r>
            <a:r>
              <a:rPr lang="en-US" sz="2200" dirty="0">
                <a:latin typeface="Times New Roman" panose="02020603050405020304" pitchFamily="18" charset="0"/>
                <a:ea typeface="Calibri" panose="020F0502020204030204" pitchFamily="34" charset="0"/>
                <a:cs typeface="Times New Roman" panose="02020603050405020304" pitchFamily="18" charset="0"/>
              </a:rPr>
              <a:t> after it is initially encoded and there are t</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wo kinds of consolidation: (1) </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cellular or synaptic consolidation</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(strengthening synaptic connections between neurons) and (2) </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systems consolidation</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(memories are further strengthened through </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reconsolidation</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of existing memories through successive retrieval</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as well as (3) </a:t>
            </a:r>
            <a:r>
              <a:rPr lang="en-US" sz="2200" b="1" dirty="0">
                <a:latin typeface="Times New Roman" panose="02020603050405020304" pitchFamily="18" charset="0"/>
                <a:ea typeface="Calibri" panose="020F0502020204030204" pitchFamily="34" charset="0"/>
                <a:cs typeface="Times New Roman" panose="02020603050405020304" pitchFamily="18" charset="0"/>
              </a:rPr>
              <a:t>consolidation </a:t>
            </a:r>
            <a:r>
              <a:rPr lang="en-US" sz="2200" b="1">
                <a:latin typeface="Times New Roman" panose="02020603050405020304" pitchFamily="18" charset="0"/>
                <a:ea typeface="Calibri" panose="020F0502020204030204" pitchFamily="34" charset="0"/>
                <a:cs typeface="Times New Roman" panose="02020603050405020304" pitchFamily="18" charset="0"/>
              </a:rPr>
              <a:t>during </a:t>
            </a:r>
            <a:r>
              <a:rPr lang="en-US" sz="2200">
                <a:effectLst/>
                <a:latin typeface="Times New Roman" panose="02020603050405020304" pitchFamily="18" charset="0"/>
                <a:ea typeface="Calibri" panose="020F0502020204030204" pitchFamily="34" charset="0"/>
                <a:cs typeface="Times New Roman" panose="02020603050405020304" pitchFamily="18" charset="0"/>
              </a:rPr>
              <a:t>sleep, one </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of sleep’s major functions.</a:t>
            </a:r>
          </a:p>
          <a:p>
            <a:r>
              <a:rPr lang="en-US" sz="2200" b="1" dirty="0">
                <a:effectLst/>
                <a:latin typeface="Times New Roman" panose="02020603050405020304" pitchFamily="18" charset="0"/>
                <a:ea typeface="Calibri" panose="020F0502020204030204" pitchFamily="34" charset="0"/>
                <a:cs typeface="Times New Roman" panose="02020603050405020304" pitchFamily="18" charset="0"/>
              </a:rPr>
              <a:t>Our long-term memories</a:t>
            </a:r>
            <a:endParaRPr lang="en-US" sz="2200" b="1" dirty="0">
              <a:latin typeface="Calibri" panose="020F0502020204030204" pitchFamily="34" charset="0"/>
              <a:ea typeface="Calibri" panose="020F0502020204030204" pitchFamily="34" charset="0"/>
              <a:cs typeface="Times New Roman" panose="02020603050405020304" pitchFamily="18" charset="0"/>
            </a:endParaRPr>
          </a:p>
          <a:p>
            <a:pPr lvl="1"/>
            <a:r>
              <a:rPr lang="en-US" sz="2000" dirty="0">
                <a:effectLst/>
                <a:latin typeface="Times New Roman" panose="02020603050405020304" pitchFamily="18" charset="0"/>
                <a:ea typeface="Calibri" panose="020F0502020204030204" pitchFamily="34" charset="0"/>
                <a:cs typeface="Times New Roman" panose="02020603050405020304" pitchFamily="18" charset="0"/>
              </a:rPr>
              <a:t>Damage to the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hippocampus</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it associate events with contexts</a:t>
            </a:r>
            <a:r>
              <a:rPr lang="en-US" sz="2000" b="1" dirty="0">
                <a:latin typeface="Times New Roman" panose="02020603050405020304" pitchFamily="18" charset="0"/>
                <a:ea typeface="Calibri" panose="020F0502020204030204" pitchFamily="34" charset="0"/>
                <a:cs typeface="Times New Roman" panose="02020603050405020304" pitchFamily="18" charset="0"/>
              </a:rPr>
              <a:t>]</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seems to affect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episodic memory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(memory for events) more than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semantic memory</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(memory for facts).</a:t>
            </a:r>
          </a:p>
          <a:p>
            <a:pPr lvl="1"/>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 </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schema</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as we indicated above, is a knowledge structure formed in the mind/brain that is based on a set of similar past experiences; it captures the common features of these experiences (such as a yearly birthday party).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200" dirty="0"/>
          </a:p>
        </p:txBody>
      </p:sp>
    </p:spTree>
    <p:extLst>
      <p:ext uri="{BB962C8B-B14F-4D97-AF65-F5344CB8AC3E}">
        <p14:creationId xmlns:p14="http://schemas.microsoft.com/office/powerpoint/2010/main" val="857224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172</TotalTime>
  <Words>1599</Words>
  <Application>Microsoft Macintosh PowerPoint</Application>
  <PresentationFormat>Widescreen</PresentationFormat>
  <Paragraphs>38</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Calibri</vt:lpstr>
      <vt:lpstr>Calibri Light</vt:lpstr>
      <vt:lpstr>Times New Roman</vt:lpstr>
      <vt:lpstr>Office Theme</vt:lpstr>
      <vt:lpstr>Is There Evidence for Unconscious Repression of Unpleasant and Traumatic Memories? </vt:lpstr>
      <vt:lpstr>What is the evidence that individuals unconsciously repress unpleasant or traumatic memories? </vt:lpstr>
      <vt:lpstr>What is the evidence that individuals unconsciously repress unpleasant or traumatic memories?</vt:lpstr>
      <vt:lpstr>What is the evidence that individuals unconsciously repress unpleasant or traumatic memories?</vt:lpstr>
      <vt:lpstr>What is the evidence that individuals unconsciously repress unpleasant or traumatic memories?</vt:lpstr>
      <vt:lpstr>What is the evidence that individuals unconsciously repress unpleasant or traumatic memories?</vt:lpstr>
      <vt:lpstr>What is the evidence that individuals unconsciously repress unpleasant or traumatic memories?</vt:lpstr>
      <vt:lpstr>What is the evidence that individuals unconsciously repress unpleasant or traumatic memories?</vt:lpstr>
      <vt:lpstr>What is the evidence that individuals unconsciously repress unpleasant or traumatic memories?</vt:lpstr>
      <vt:lpstr>What is the evidence that individuals unconsciously repress unpleasant or traumatic memories?</vt:lpstr>
      <vt:lpstr>What is the evidence that individuals unconsciously repress unpleasant or traumatic memories?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 for Unconscious Repression of Unpleasant and Traumatic Memories? </dc:title>
  <dc:creator>Dr. Jay Seitz</dc:creator>
  <cp:lastModifiedBy>Jay Seitz</cp:lastModifiedBy>
  <cp:revision>12</cp:revision>
  <dcterms:created xsi:type="dcterms:W3CDTF">2023-03-26T16:01:32Z</dcterms:created>
  <dcterms:modified xsi:type="dcterms:W3CDTF">2025-05-16T14:27:23Z</dcterms:modified>
</cp:coreProperties>
</file>